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2"/>
  </p:notesMasterIdLst>
  <p:handoutMasterIdLst>
    <p:handoutMasterId r:id="rId43"/>
  </p:handoutMasterIdLst>
  <p:sldIdLst>
    <p:sldId id="256" r:id="rId2"/>
    <p:sldId id="444" r:id="rId3"/>
    <p:sldId id="446" r:id="rId4"/>
    <p:sldId id="447" r:id="rId5"/>
    <p:sldId id="448" r:id="rId6"/>
    <p:sldId id="366" r:id="rId7"/>
    <p:sldId id="367" r:id="rId8"/>
    <p:sldId id="368" r:id="rId9"/>
    <p:sldId id="371" r:id="rId10"/>
    <p:sldId id="372" r:id="rId11"/>
    <p:sldId id="373" r:id="rId12"/>
    <p:sldId id="374" r:id="rId13"/>
    <p:sldId id="375" r:id="rId14"/>
    <p:sldId id="461" r:id="rId15"/>
    <p:sldId id="458" r:id="rId16"/>
    <p:sldId id="382" r:id="rId17"/>
    <p:sldId id="384" r:id="rId18"/>
    <p:sldId id="385" r:id="rId19"/>
    <p:sldId id="386" r:id="rId20"/>
    <p:sldId id="387" r:id="rId21"/>
    <p:sldId id="388" r:id="rId22"/>
    <p:sldId id="467" r:id="rId23"/>
    <p:sldId id="468" r:id="rId24"/>
    <p:sldId id="469" r:id="rId25"/>
    <p:sldId id="470" r:id="rId26"/>
    <p:sldId id="472" r:id="rId27"/>
    <p:sldId id="473" r:id="rId28"/>
    <p:sldId id="477" r:id="rId29"/>
    <p:sldId id="478" r:id="rId30"/>
    <p:sldId id="480" r:id="rId31"/>
    <p:sldId id="481" r:id="rId32"/>
    <p:sldId id="482" r:id="rId33"/>
    <p:sldId id="486" r:id="rId34"/>
    <p:sldId id="487" r:id="rId35"/>
    <p:sldId id="488" r:id="rId36"/>
    <p:sldId id="489" r:id="rId37"/>
    <p:sldId id="490" r:id="rId38"/>
    <p:sldId id="500" r:id="rId39"/>
    <p:sldId id="501" r:id="rId40"/>
    <p:sldId id="504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68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7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fld id="{C5808E19-F2A3-423B-9879-704390B6C4FB}" type="datetimeFigureOut">
              <a:rPr lang="en-US" altLang="ko-KR"/>
              <a:pPr/>
              <a:t>5/21/2020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fld id="{43706BBE-33CC-442F-B508-8E7B60189A2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6203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fld id="{6F7F8D5A-C01E-4077-94BB-D9CCBC9B18D0}" type="datetimeFigureOut">
              <a:rPr lang="en-US" altLang="ko-KR"/>
              <a:pPr/>
              <a:t>5/21/2020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fld id="{23530F21-FBCC-4D30-BF49-6B446026532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9704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DCD7988-E592-4C63-B7A9-78D6CF32D45C}" type="slidenum">
              <a:rPr lang="en-US" altLang="ko-KR">
                <a:latin typeface="Calibri" pitchFamily="34" charset="0"/>
              </a:rPr>
              <a:pPr eaLnBrk="1" hangingPunct="1"/>
              <a:t>1</a:t>
            </a:fld>
            <a:endParaRPr lang="en-US" altLang="ko-K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3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36574-AEAA-4D9B-A8BE-5C4CCF66CC72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632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36574-AEAA-4D9B-A8BE-5C4CCF66CC7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757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30F21-FBCC-4D30-BF49-6B446026532A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386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C450F6E-F7E1-460E-AC40-273ABA84C1F3}" type="slidenum">
              <a:rPr lang="en-US" altLang="ko-KR">
                <a:latin typeface="Calibri" pitchFamily="34" charset="0"/>
              </a:rPr>
              <a:pPr eaLnBrk="1" hangingPunct="1"/>
              <a:t>38</a:t>
            </a:fld>
            <a:endParaRPr lang="en-US" altLang="ko-K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6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endParaRPr lang="ko-KR" altLang="ko-KR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782534-4EDC-4C72-BA40-1157475FF3F3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7733BD-3DFE-414B-BA82-2EB72D5238FD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4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7D031C-1A5E-40F3-95DA-41FA30FDE68C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984363-6000-4131-9C99-AFBF7692B76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652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504F8D-93E7-48AC-A27E-A20FE4BB97AF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F63127-2E0F-40A4-8E2C-C305C8209C7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40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FEC877-0F12-46C8-AB06-9183F60552B7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B3ADE-2AC3-4341-A18E-FDC4704EAF5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546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D9B9F9-0341-4EFE-A6D3-C05605A493CA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81162F-A015-4804-A8C7-C63E1DDC26D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9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0E1193-C1C2-4AA2-81E7-DB45AC039242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10C5E-DCD3-47DB-85F8-8E0AE6B6B74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180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07D56B-4998-4A56-A53D-C1EBC2F5663F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0267B2-1561-46E3-BFF9-202E8AC1053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097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1C84D0-8D0E-4D12-AA5C-7A719D2A4976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6E7E56-5954-45D5-A608-6690F971826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256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8F8A53-0B18-406B-887D-C8A900BC732B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3F11C7-DD28-4A52-94F7-7038F54846D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702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6789E7-D388-4409-BA4A-631DFCC578A2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7E696-5D98-45FB-9F26-EFFE352AB16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695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31BB43-1DDC-4C1C-9C20-53F3BB95077C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D1668-98C4-4CFB-BA28-52A964E80B2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533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CA1C02-67A6-469A-A681-9EC39EBE07AD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14FAE-BB6F-4A36-8122-EE585DE7AB4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4473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3BB89A29-2407-4D6A-95F2-95653D0A2DD2}" type="datetime1">
              <a:rPr lang="en-US" altLang="ko-KR" smtClean="0"/>
              <a:t>5/21/2020</a:t>
            </a:fld>
            <a:endParaRPr lang="en-US" altLang="ko-K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354750EC-178B-41EF-B322-3CDCC21CAAC3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22" r:id="rId7"/>
    <p:sldLayoutId id="2147483732" r:id="rId8"/>
    <p:sldLayoutId id="2147483733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219200"/>
            <a:ext cx="8610600" cy="2514600"/>
          </a:xfrm>
        </p:spPr>
        <p:txBody>
          <a:bodyPr>
            <a:no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rgbClr val="3380E6"/>
                </a:solidFill>
                <a:latin typeface="Goudy Sans Medium"/>
              </a:rPr>
              <a:t>Ch-09 : Generic Collections-Part-1</a:t>
            </a:r>
            <a:r>
              <a:rPr lang="en-US" sz="3200" dirty="0">
                <a:solidFill>
                  <a:srgbClr val="0000FF"/>
                </a:solidFill>
                <a:latin typeface="Goudy Sans Medium"/>
              </a:rPr>
              <a:t/>
            </a:r>
            <a:br>
              <a:rPr lang="en-US" sz="3200" dirty="0">
                <a:solidFill>
                  <a:srgbClr val="0000FF"/>
                </a:solidFill>
                <a:latin typeface="Goudy Sans Medium"/>
              </a:rPr>
            </a:br>
            <a:r>
              <a:rPr lang="en-US" sz="3200" b="0" dirty="0" smtClean="0">
                <a:solidFill>
                  <a:srgbClr val="FF0000"/>
                </a:solidFill>
                <a:latin typeface="Goudy Sans Medium"/>
              </a:rPr>
              <a:t>Reference</a:t>
            </a:r>
            <a:r>
              <a:rPr lang="en-US" sz="3200" b="0" dirty="0">
                <a:solidFill>
                  <a:srgbClr val="00B0F0"/>
                </a:solidFill>
                <a:latin typeface="Goudy Sans Medium"/>
              </a:rPr>
              <a:t>:  </a:t>
            </a:r>
            <a:r>
              <a:rPr lang="en-US" sz="3200" b="0" dirty="0">
                <a:solidFill>
                  <a:schemeClr val="tx1"/>
                </a:solidFill>
                <a:latin typeface="Goudy Sans Medium"/>
              </a:rPr>
              <a:t>Java How to program Early Objects, 9</a:t>
            </a:r>
            <a:r>
              <a:rPr lang="en-US" sz="3200" b="0" baseline="30000" dirty="0">
                <a:solidFill>
                  <a:schemeClr val="tx1"/>
                </a:solidFill>
                <a:latin typeface="Goudy Sans Medium"/>
              </a:rPr>
              <a:t>th</a:t>
            </a:r>
            <a:r>
              <a:rPr lang="en-US" sz="3200" b="0" dirty="0">
                <a:solidFill>
                  <a:schemeClr val="tx1"/>
                </a:solidFill>
                <a:latin typeface="Goudy Sans Medium"/>
              </a:rPr>
              <a:t> </a:t>
            </a:r>
            <a:r>
              <a:rPr lang="en-US" sz="3200" b="0" dirty="0" err="1">
                <a:solidFill>
                  <a:schemeClr val="tx1"/>
                </a:solidFill>
                <a:latin typeface="Goudy Sans Medium"/>
              </a:rPr>
              <a:t>ed</a:t>
            </a:r>
            <a:r>
              <a:rPr lang="en-US" sz="3200" b="0" dirty="0">
                <a:solidFill>
                  <a:schemeClr val="tx1"/>
                </a:solidFill>
                <a:latin typeface="Goudy Sans Medium"/>
              </a:rPr>
              <a:t> (Paul </a:t>
            </a:r>
            <a:r>
              <a:rPr lang="en-US" sz="3200" b="0" dirty="0" err="1">
                <a:solidFill>
                  <a:schemeClr val="tx1"/>
                </a:solidFill>
                <a:latin typeface="Goudy Sans Medium"/>
              </a:rPr>
              <a:t>Deitel</a:t>
            </a:r>
            <a:r>
              <a:rPr lang="en-US" sz="3200" b="0" dirty="0">
                <a:solidFill>
                  <a:schemeClr val="tx1"/>
                </a:solidFill>
                <a:latin typeface="Goudy Sans Medium"/>
              </a:rPr>
              <a:t> and Harvey </a:t>
            </a:r>
            <a:r>
              <a:rPr lang="en-US" sz="3200" b="0" dirty="0" err="1">
                <a:solidFill>
                  <a:schemeClr val="tx1"/>
                </a:solidFill>
                <a:latin typeface="Goudy Sans Medium"/>
              </a:rPr>
              <a:t>Deitel</a:t>
            </a:r>
            <a:r>
              <a:rPr lang="en-US" sz="3200" b="0" dirty="0" smtClean="0">
                <a:solidFill>
                  <a:schemeClr val="tx1"/>
                </a:solidFill>
                <a:latin typeface="Goudy Sans Medium"/>
              </a:rPr>
              <a:t>), </a:t>
            </a:r>
            <a:r>
              <a:rPr lang="en-US" sz="3200" b="0" dirty="0">
                <a:solidFill>
                  <a:schemeClr val="tx1"/>
                </a:solidFill>
                <a:latin typeface="Goudy Sans Medium"/>
              </a:rPr>
              <a:t/>
            </a:r>
            <a:br>
              <a:rPr lang="en-US" sz="3200" b="0" dirty="0">
                <a:solidFill>
                  <a:schemeClr val="tx1"/>
                </a:solidFill>
                <a:latin typeface="Goudy Sans Medium"/>
              </a:rPr>
            </a:br>
            <a:r>
              <a:rPr lang="en-US" sz="3200" b="0" dirty="0">
                <a:solidFill>
                  <a:schemeClr val="tx1"/>
                </a:solidFill>
                <a:latin typeface="Goudy Sans Medium"/>
              </a:rPr>
              <a:t> </a:t>
            </a:r>
            <a:r>
              <a:rPr lang="en-US" sz="3200" b="0" dirty="0" smtClean="0">
                <a:solidFill>
                  <a:schemeClr val="tx1"/>
                </a:solidFill>
                <a:latin typeface="Goudy Sans Medium"/>
              </a:rPr>
              <a:t> </a:t>
            </a:r>
            <a:r>
              <a:rPr lang="en-US" sz="3200" dirty="0" smtClean="0">
                <a:solidFill>
                  <a:srgbClr val="0000FF"/>
                </a:solidFill>
                <a:latin typeface="Goudy Sans Medium"/>
              </a:rPr>
              <a:t>Chapter </a:t>
            </a:r>
            <a:r>
              <a:rPr lang="en-US" sz="3200" dirty="0">
                <a:solidFill>
                  <a:srgbClr val="0000FF"/>
                </a:solidFill>
                <a:latin typeface="Goudy Sans Medium"/>
              </a:rPr>
              <a:t>16:</a:t>
            </a:r>
            <a:endParaRPr lang="en-US" sz="3200" dirty="0" smtClean="0">
              <a:solidFill>
                <a:srgbClr val="3380E6"/>
              </a:solidFill>
              <a:latin typeface="Goudy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10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81000" y="3048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>
                <a:solidFill>
                  <a:srgbClr val="FF0000"/>
                </a:solidFill>
              </a:rPr>
              <a:t>Linked 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11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81000" y="216842"/>
            <a:ext cx="716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>
                <a:solidFill>
                  <a:srgbClr val="FF0000"/>
                </a:solidFill>
              </a:rPr>
              <a:t>Linked 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12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152400" y="216842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>
                <a:solidFill>
                  <a:srgbClr val="FF0000"/>
                </a:solidFill>
              </a:rPr>
              <a:t>Linked 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13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228600" y="216842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>
                <a:solidFill>
                  <a:srgbClr val="FF0000"/>
                </a:solidFill>
              </a:rPr>
              <a:t>Linked 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jhtp_16_Collections_Page_2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16842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39875" lvl="0" indent="-1539875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3</a:t>
            </a:r>
            <a:r>
              <a:rPr lang="en-US" sz="2400" dirty="0" smtClean="0">
                <a:solidFill>
                  <a:srgbClr val="0000FF"/>
                </a:solidFill>
              </a:rPr>
              <a:t>: normal array to List 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Vs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List to normal array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0" y="2057400"/>
            <a:ext cx="4724400" cy="58477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lvl="0" indent="-398463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</a:rPr>
              <a:t>Line 12</a:t>
            </a:r>
            <a:r>
              <a:rPr lang="en-US" sz="1600" dirty="0" smtClean="0">
                <a:solidFill>
                  <a:srgbClr val="0000FF"/>
                </a:solidFill>
              </a:rPr>
              <a:t>: first normal array changed into list view, then used as argument to LinkedList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2600" y="3910444"/>
            <a:ext cx="3352800" cy="156966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lvl="0" indent="-398463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</a:rPr>
              <a:t>Line 20</a:t>
            </a:r>
            <a:r>
              <a:rPr lang="en-US" sz="1600" dirty="0" smtClean="0">
                <a:solidFill>
                  <a:srgbClr val="0000FF"/>
                </a:solidFill>
              </a:rPr>
              <a:t>: normal array has fixed size. Hence, if the size of the </a:t>
            </a:r>
            <a:r>
              <a:rPr lang="en-US" sz="1600" dirty="0" err="1" smtClean="0">
                <a:solidFill>
                  <a:srgbClr val="FF0000"/>
                </a:solidFill>
              </a:rPr>
              <a:t>Linkedlist</a:t>
            </a:r>
            <a:r>
              <a:rPr lang="en-US" sz="1600" dirty="0" smtClean="0">
                <a:solidFill>
                  <a:srgbClr val="FF0000"/>
                </a:solidFill>
              </a:rPr>
              <a:t> i</a:t>
            </a:r>
            <a:r>
              <a:rPr lang="en-US" sz="1600" dirty="0" smtClean="0">
                <a:solidFill>
                  <a:srgbClr val="0000FF"/>
                </a:solidFill>
              </a:rPr>
              <a:t>s greater than the 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size of normal </a:t>
            </a:r>
            <a:r>
              <a:rPr lang="en-US" sz="1600" dirty="0" smtClean="0">
                <a:solidFill>
                  <a:srgbClr val="FF0000"/>
                </a:solidFill>
              </a:rPr>
              <a:t>array,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toArray</a:t>
            </a:r>
            <a:r>
              <a:rPr lang="en-US" sz="1600" dirty="0" smtClean="0">
                <a:solidFill>
                  <a:srgbClr val="FF0000"/>
                </a:solidFill>
              </a:rPr>
              <a:t>(</a:t>
            </a:r>
            <a:r>
              <a:rPr lang="en-US" sz="1600" dirty="0" smtClean="0">
                <a:solidFill>
                  <a:srgbClr val="0000FF"/>
                </a:solidFill>
              </a:rPr>
              <a:t>) method resizes the normal array.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jhtp_16_Collections_Page_2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9" y="1143001"/>
            <a:ext cx="8911280" cy="541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599" y="457200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39875" lvl="0" indent="-1539875"/>
            <a:r>
              <a:rPr lang="en-US" sz="2400" dirty="0">
                <a:solidFill>
                  <a:srgbClr val="00B050"/>
                </a:solidFill>
              </a:rPr>
              <a:t>Example 3</a:t>
            </a:r>
            <a:r>
              <a:rPr lang="en-US" sz="2400" dirty="0">
                <a:solidFill>
                  <a:srgbClr val="0000FF"/>
                </a:solidFill>
              </a:rPr>
              <a:t>: : normal array to List 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Vs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List to normal array 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598" y="4953000"/>
            <a:ext cx="8610602" cy="92333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lvl="0" indent="-398463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asList</a:t>
            </a:r>
            <a:r>
              <a:rPr lang="en-US" dirty="0" smtClean="0">
                <a:solidFill>
                  <a:srgbClr val="FF0000"/>
                </a:solidFill>
              </a:rPr>
              <a:t>() </a:t>
            </a:r>
            <a:r>
              <a:rPr lang="en-US" dirty="0" smtClean="0">
                <a:solidFill>
                  <a:srgbClr val="0000FF"/>
                </a:solidFill>
              </a:rPr>
              <a:t>method of </a:t>
            </a:r>
            <a:r>
              <a:rPr lang="en-US" dirty="0" smtClean="0">
                <a:solidFill>
                  <a:srgbClr val="FF0000"/>
                </a:solidFill>
              </a:rPr>
              <a:t>Arrays</a:t>
            </a:r>
            <a:r>
              <a:rPr lang="en-US" dirty="0" smtClean="0">
                <a:solidFill>
                  <a:srgbClr val="0000FF"/>
                </a:solidFill>
              </a:rPr>
              <a:t> class enables us to view normal array as </a:t>
            </a:r>
            <a:r>
              <a:rPr lang="en-US" dirty="0" smtClean="0">
                <a:solidFill>
                  <a:srgbClr val="7030A0"/>
                </a:solidFill>
              </a:rPr>
              <a:t>a List</a:t>
            </a:r>
            <a:r>
              <a:rPr lang="en-US" dirty="0" smtClean="0">
                <a:solidFill>
                  <a:srgbClr val="0000FF"/>
                </a:solidFill>
              </a:rPr>
              <a:t> collection.</a:t>
            </a:r>
          </a:p>
          <a:p>
            <a:pPr marL="398463" lvl="0" indent="-398463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FF"/>
                </a:solidFill>
              </a:rPr>
              <a:t>This view allows us to manipulate the normal  array  as if it were a list.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16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609600" y="190798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4</a:t>
            </a:r>
            <a:r>
              <a:rPr lang="en-US" sz="2400" dirty="0" smtClean="0">
                <a:solidFill>
                  <a:srgbClr val="0000FF"/>
                </a:solidFill>
              </a:rPr>
              <a:t>: Sorting </a:t>
            </a:r>
            <a:r>
              <a:rPr lang="en-US" sz="2400" dirty="0" smtClean="0"/>
              <a:t>list of Strings </a:t>
            </a:r>
            <a:r>
              <a:rPr lang="en-US" sz="2400" dirty="0" smtClean="0">
                <a:solidFill>
                  <a:srgbClr val="0000FF"/>
                </a:solidFill>
              </a:rPr>
              <a:t>in </a:t>
            </a:r>
            <a:r>
              <a:rPr lang="en-US" sz="2400" dirty="0" smtClean="0">
                <a:solidFill>
                  <a:srgbClr val="FF0000"/>
                </a:solidFill>
              </a:rPr>
              <a:t>ascending</a:t>
            </a:r>
            <a:r>
              <a:rPr lang="en-US" sz="2400" dirty="0" smtClean="0">
                <a:solidFill>
                  <a:srgbClr val="0000FF"/>
                </a:solidFill>
              </a:rPr>
              <a:t> order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17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1687" y="216842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5</a:t>
            </a:r>
            <a:r>
              <a:rPr lang="en-US" sz="2400" dirty="0" smtClean="0">
                <a:solidFill>
                  <a:srgbClr val="0000FF"/>
                </a:solidFill>
              </a:rPr>
              <a:t>: </a:t>
            </a:r>
            <a:r>
              <a:rPr lang="en-US" sz="2400" dirty="0">
                <a:solidFill>
                  <a:srgbClr val="0000FF"/>
                </a:solidFill>
              </a:rPr>
              <a:t>Sorting </a:t>
            </a:r>
            <a:r>
              <a:rPr lang="en-US" sz="2400" dirty="0"/>
              <a:t>list of Strings </a:t>
            </a:r>
            <a:r>
              <a:rPr lang="en-US" sz="2400" dirty="0">
                <a:solidFill>
                  <a:srgbClr val="0000FF"/>
                </a:solidFill>
              </a:rPr>
              <a:t>in </a:t>
            </a:r>
            <a:r>
              <a:rPr lang="en-US" sz="2400" dirty="0" smtClean="0">
                <a:solidFill>
                  <a:srgbClr val="FF0000"/>
                </a:solidFill>
              </a:rPr>
              <a:t>Descending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order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38973"/>
            <a:ext cx="8843297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18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04800" y="592642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5</a:t>
            </a:r>
            <a:r>
              <a:rPr lang="en-US" sz="2400" dirty="0" smtClean="0">
                <a:solidFill>
                  <a:srgbClr val="0000FF"/>
                </a:solidFill>
              </a:rPr>
              <a:t>: </a:t>
            </a:r>
            <a:r>
              <a:rPr lang="en-US" sz="2400" dirty="0">
                <a:solidFill>
                  <a:srgbClr val="0000FF"/>
                </a:solidFill>
              </a:rPr>
              <a:t>Sorting list of Strings in </a:t>
            </a:r>
            <a:r>
              <a:rPr lang="en-US" sz="2400" dirty="0" smtClean="0">
                <a:solidFill>
                  <a:srgbClr val="FF0000"/>
                </a:solidFill>
              </a:rPr>
              <a:t>Descending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order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9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19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04800" y="223994"/>
            <a:ext cx="7885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6</a:t>
            </a:r>
            <a:r>
              <a:rPr lang="en-US" sz="2400" dirty="0" smtClean="0">
                <a:solidFill>
                  <a:srgbClr val="0000FF"/>
                </a:solidFill>
              </a:rPr>
              <a:t>: Sorting list using </a:t>
            </a:r>
            <a:r>
              <a:rPr lang="en-US" sz="2400" dirty="0" smtClean="0">
                <a:solidFill>
                  <a:srgbClr val="FF0000"/>
                </a:solidFill>
              </a:rPr>
              <a:t>customized Comparator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83376" y="1295400"/>
            <a:ext cx="2330450" cy="341632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9537" indent="0" eaLnBrk="1" hangingPunct="1">
              <a:buNone/>
            </a:pP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public class </a:t>
            </a:r>
            <a:r>
              <a:rPr lang="en-US" altLang="ko-KR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Time2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Times New Roman" pitchFamily="18" charset="0"/>
                <a:ea typeface="굴림" charset="-127"/>
              </a:rPr>
              <a:t>{</a:t>
            </a:r>
          </a:p>
          <a:p>
            <a:pPr marL="109537" indent="0" eaLnBrk="1" hangingPunct="1">
              <a:buNone/>
            </a:pP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private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hour; </a:t>
            </a:r>
          </a:p>
          <a:p>
            <a:pPr marL="109537" indent="0" eaLnBrk="1" hangingPunct="1">
              <a:buNone/>
            </a:pP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private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minute; </a:t>
            </a:r>
            <a:endParaRPr lang="en-US" altLang="ko-KR" dirty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  <a:p>
            <a:pPr marL="109537" indent="0" eaLnBrk="1" hangingPunct="1">
              <a:buNone/>
            </a:pP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private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second ; </a:t>
            </a:r>
          </a:p>
          <a:p>
            <a:pPr marL="109537" indent="0" eaLnBrk="1" hangingPunct="1">
              <a:buNone/>
            </a:pPr>
            <a:r>
              <a:rPr lang="en-US" altLang="ko-KR" b="1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public class </a:t>
            </a:r>
            <a:r>
              <a:rPr lang="en-US" altLang="ko-KR" b="1" dirty="0" smtClean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Time2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(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hour,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minute , 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hour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{</a:t>
            </a:r>
          </a:p>
          <a:p>
            <a:pPr marL="109537" indent="0" eaLnBrk="1" hangingPunct="1">
              <a:buNone/>
            </a:pPr>
            <a:r>
              <a:rPr lang="en-US" altLang="ko-KR" dirty="0" err="1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this.hour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= hour</a:t>
            </a:r>
          </a:p>
          <a:p>
            <a:pPr marL="109537" indent="0" eaLnBrk="1" hangingPunct="1">
              <a:buNone/>
            </a:pPr>
            <a:r>
              <a:rPr lang="en-US" altLang="ko-KR" dirty="0" err="1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this.minute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=minute;</a:t>
            </a:r>
          </a:p>
          <a:p>
            <a:pPr marL="109537" indent="0" eaLnBrk="1" hangingPunct="1">
              <a:buNone/>
            </a:pPr>
            <a:r>
              <a:rPr lang="en-US" altLang="ko-KR" b="1" dirty="0" err="1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this.second</a:t>
            </a: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=second;</a:t>
            </a:r>
          </a:p>
          <a:p>
            <a:pPr marL="109537" indent="0" eaLnBrk="1" hangingPunct="1">
              <a:buNone/>
            </a:pP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 }</a:t>
            </a:r>
          </a:p>
          <a:p>
            <a:pPr marL="109537" indent="0" eaLnBrk="1" hangingPunct="1">
              <a:buNone/>
            </a:pPr>
            <a:r>
              <a:rPr lang="en-US" altLang="ko-KR" b="1" dirty="0" smtClean="0">
                <a:solidFill>
                  <a:srgbClr val="C00000"/>
                </a:solidFill>
                <a:latin typeface="Times New Roman" pitchFamily="18" charset="0"/>
                <a:ea typeface="굴림" charset="-127"/>
              </a:rPr>
              <a:t>}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5712" y="5742285"/>
            <a:ext cx="7202487" cy="76944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Part 1</a:t>
            </a:r>
            <a:r>
              <a:rPr lang="en-US" sz="2000" dirty="0">
                <a:solidFill>
                  <a:srgbClr val="00B050"/>
                </a:solidFill>
              </a:rPr>
              <a:t>: </a:t>
            </a:r>
            <a:r>
              <a:rPr lang="en-US" sz="2000" dirty="0">
                <a:solidFill>
                  <a:srgbClr val="0000FF"/>
                </a:solidFill>
              </a:rPr>
              <a:t>customized </a:t>
            </a:r>
            <a:r>
              <a:rPr lang="en-US" sz="2000" dirty="0" smtClean="0">
                <a:solidFill>
                  <a:srgbClr val="0000FF"/>
                </a:solidFill>
              </a:rPr>
              <a:t>Time </a:t>
            </a:r>
            <a:r>
              <a:rPr lang="en-US" sz="2000" dirty="0" smtClean="0">
                <a:solidFill>
                  <a:srgbClr val="FF0000"/>
                </a:solidFill>
              </a:rPr>
              <a:t>Comparator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as a </a:t>
            </a:r>
            <a:r>
              <a:rPr lang="en-US" sz="2000" dirty="0">
                <a:solidFill>
                  <a:srgbClr val="FF0000"/>
                </a:solidFill>
              </a:rPr>
              <a:t>server</a:t>
            </a:r>
            <a:r>
              <a:rPr lang="en-US" sz="2000" dirty="0">
                <a:solidFill>
                  <a:srgbClr val="0000FF"/>
                </a:solidFill>
              </a:rPr>
              <a:t> class </a:t>
            </a:r>
            <a:r>
              <a:rPr lang="en-US" sz="2000" dirty="0" smtClean="0">
                <a:solidFill>
                  <a:srgbClr val="0000FF"/>
                </a:solidFill>
              </a:rPr>
              <a:t> for  </a:t>
            </a:r>
            <a:r>
              <a:rPr lang="en-US" sz="2000" dirty="0" smtClean="0">
                <a:solidFill>
                  <a:srgbClr val="7030A0"/>
                </a:solidFill>
              </a:rPr>
              <a:t>Sort 3 client class 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4194741" y="351757"/>
            <a:ext cx="2846519" cy="298154"/>
          </a:xfrm>
          <a:prstGeom prst="straightConnector1">
            <a:avLst/>
          </a:prstGeom>
          <a:ln w="412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28600" y="2844377"/>
            <a:ext cx="8646417" cy="1929765"/>
            <a:chOff x="171448" y="152400"/>
            <a:chExt cx="8646418" cy="1929765"/>
          </a:xfrm>
        </p:grpSpPr>
        <p:sp>
          <p:nvSpPr>
            <p:cNvPr id="64" name="Rectangle 63"/>
            <p:cNvSpPr/>
            <p:nvPr/>
          </p:nvSpPr>
          <p:spPr>
            <a:xfrm>
              <a:off x="2886456" y="152400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Map(2)</a:t>
              </a:r>
              <a:endParaRPr lang="en-US" sz="12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71600" y="588264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FF"/>
                  </a:solidFill>
                </a:rPr>
                <a:t>HashMap</a:t>
              </a:r>
              <a:r>
                <a:rPr lang="en-US" sz="1200" dirty="0" smtClean="0">
                  <a:solidFill>
                    <a:srgbClr val="FF0000"/>
                  </a:solidFill>
                </a:rPr>
                <a:t>(2)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71448" y="1219200"/>
              <a:ext cx="2791207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rgbClr val="7030A0"/>
                  </a:solidFill>
                </a:rPr>
                <a:t>Linked</a:t>
              </a:r>
              <a:r>
                <a:rPr lang="en-US" dirty="0" err="1" smtClean="0">
                  <a:solidFill>
                    <a:srgbClr val="0000FF"/>
                  </a:solidFill>
                </a:rPr>
                <a:t>HashMap</a:t>
              </a:r>
              <a:r>
                <a:rPr lang="en-US" dirty="0" smtClean="0">
                  <a:solidFill>
                    <a:srgbClr val="0000FF"/>
                  </a:solidFill>
                </a:rPr>
                <a:t>(4):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8795" y="643890"/>
              <a:ext cx="1511808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7030A0"/>
                  </a:solidFill>
                </a:rPr>
                <a:t>Weak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HashMap</a:t>
              </a:r>
              <a:r>
                <a:rPr lang="en-US" sz="1200" dirty="0" smtClean="0">
                  <a:solidFill>
                    <a:srgbClr val="FF0000"/>
                  </a:solidFill>
                </a:rPr>
                <a:t>(2</a:t>
              </a:r>
              <a:r>
                <a:rPr lang="en-US" sz="1200" dirty="0" smtClean="0">
                  <a:solidFill>
                    <a:srgbClr val="0000FF"/>
                  </a:solidFill>
                </a:rPr>
                <a:t>)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cxnSp>
          <p:nvCxnSpPr>
            <p:cNvPr id="71" name="Straight Arrow Connector 70"/>
            <p:cNvCxnSpPr>
              <a:stCxn id="64" idx="1"/>
            </p:cNvCxnSpPr>
            <p:nvPr/>
          </p:nvCxnSpPr>
          <p:spPr>
            <a:xfrm flipH="1">
              <a:off x="2209800" y="304800"/>
              <a:ext cx="676656" cy="283464"/>
            </a:xfrm>
            <a:prstGeom prst="straightConnector1">
              <a:avLst/>
            </a:prstGeom>
            <a:ln w="412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6" idx="1"/>
            </p:cNvCxnSpPr>
            <p:nvPr/>
          </p:nvCxnSpPr>
          <p:spPr>
            <a:xfrm flipH="1">
              <a:off x="838200" y="740664"/>
              <a:ext cx="533400" cy="478536"/>
            </a:xfrm>
            <a:prstGeom prst="straightConnector1">
              <a:avLst/>
            </a:prstGeom>
            <a:ln w="412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102607" y="646938"/>
              <a:ext cx="1915668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7030A0"/>
                  </a:solidFill>
                </a:rPr>
                <a:t>Identity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HashMap</a:t>
              </a:r>
              <a:r>
                <a:rPr lang="en-US" sz="1200" dirty="0" smtClean="0">
                  <a:solidFill>
                    <a:srgbClr val="0000FF"/>
                  </a:solidFill>
                </a:rPr>
                <a:t>(4)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236464" y="1153668"/>
              <a:ext cx="167868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bg1"/>
                  </a:solidFill>
                </a:rPr>
                <a:t>NavigableMap</a:t>
              </a:r>
              <a:r>
                <a:rPr lang="en-US" sz="1200" dirty="0" smtClean="0">
                  <a:solidFill>
                    <a:schemeClr val="bg1"/>
                  </a:solidFill>
                </a:rPr>
                <a:t>(6)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34050" y="1777365"/>
              <a:ext cx="11811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solidFill>
                    <a:srgbClr val="0000FF"/>
                  </a:solidFill>
                </a:rPr>
                <a:t>TreeMap</a:t>
              </a:r>
              <a:r>
                <a:rPr lang="en-US" sz="1200" b="1" dirty="0" smtClean="0">
                  <a:solidFill>
                    <a:srgbClr val="0000FF"/>
                  </a:solidFill>
                </a:rPr>
                <a:t>(1.2)</a:t>
              </a:r>
              <a:endParaRPr lang="en-US" sz="12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6136386" y="1447038"/>
              <a:ext cx="0" cy="326136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6669023" y="628269"/>
              <a:ext cx="1209294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SortedMap</a:t>
              </a:r>
              <a:r>
                <a:rPr lang="en-US" sz="1200" dirty="0" smtClean="0"/>
                <a:t>(2)</a:t>
              </a:r>
              <a:endParaRPr lang="en-US" sz="1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607809" y="1142238"/>
              <a:ext cx="1152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FF0000"/>
                  </a:solidFill>
                </a:rPr>
                <a:t>Hashtable</a:t>
              </a:r>
              <a:r>
                <a:rPr lang="en-US" sz="1200" dirty="0" smtClean="0">
                  <a:solidFill>
                    <a:srgbClr val="FF0000"/>
                  </a:solidFill>
                </a:rPr>
                <a:t>(1)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07809" y="1761172"/>
              <a:ext cx="1210057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FF0000"/>
                  </a:solidFill>
                </a:rPr>
                <a:t>Properties(1)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>
              <a:off x="5901880" y="858584"/>
              <a:ext cx="680847" cy="325755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7" idx="2"/>
              <a:endCxn id="90" idx="0"/>
            </p:cNvCxnSpPr>
            <p:nvPr/>
          </p:nvCxnSpPr>
          <p:spPr>
            <a:xfrm>
              <a:off x="8184260" y="1447038"/>
              <a:ext cx="28578" cy="314134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3575483" y="189344"/>
              <a:ext cx="3438143" cy="3703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>
            <a:stCxn id="64" idx="2"/>
            <a:endCxn id="69" idx="0"/>
          </p:cNvCxnSpPr>
          <p:nvPr/>
        </p:nvCxnSpPr>
        <p:spPr>
          <a:xfrm flipH="1">
            <a:off x="3271851" y="3149177"/>
            <a:ext cx="105157" cy="18669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4" idx="3"/>
          </p:cNvCxnSpPr>
          <p:nvPr/>
        </p:nvCxnSpPr>
        <p:spPr>
          <a:xfrm>
            <a:off x="3910408" y="2996777"/>
            <a:ext cx="597407" cy="26593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7779253" y="2968204"/>
            <a:ext cx="127711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Dictionary(1)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5" name="Straight Arrow Connector 114"/>
          <p:cNvCxnSpPr>
            <a:stCxn id="108" idx="2"/>
          </p:cNvCxnSpPr>
          <p:nvPr/>
        </p:nvCxnSpPr>
        <p:spPr>
          <a:xfrm>
            <a:off x="8417808" y="3273004"/>
            <a:ext cx="0" cy="64672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28600" y="4420679"/>
            <a:ext cx="5330951" cy="156966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1) </a:t>
            </a:r>
            <a:r>
              <a:rPr lang="en-US" sz="1200" dirty="0" smtClean="0">
                <a:solidFill>
                  <a:srgbClr val="0000FF"/>
                </a:solidFill>
              </a:rPr>
              <a:t>Two Sorting Interfaces 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a) </a:t>
            </a:r>
            <a:r>
              <a:rPr lang="en-US" sz="1400" b="1" dirty="0" smtClean="0"/>
              <a:t>Comparable</a:t>
            </a:r>
            <a:r>
              <a:rPr lang="en-US" sz="1400" dirty="0" smtClean="0"/>
              <a:t> Interface: built-in sorting algorithm 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b) </a:t>
            </a:r>
            <a:r>
              <a:rPr lang="en-US" sz="1400" b="1" dirty="0" smtClean="0"/>
              <a:t>Comparator</a:t>
            </a:r>
            <a:r>
              <a:rPr lang="en-US" sz="1400" dirty="0" smtClean="0"/>
              <a:t> Interface: programmer defined sorting algorithm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2) Three Cursors </a:t>
            </a:r>
            <a:r>
              <a:rPr lang="en-US" sz="1400" dirty="0" smtClean="0"/>
              <a:t>:  to access each element one by one</a:t>
            </a:r>
          </a:p>
          <a:p>
            <a:r>
              <a:rPr lang="en-US" sz="1400" dirty="0" smtClean="0"/>
              <a:t>    a)    </a:t>
            </a:r>
            <a:r>
              <a:rPr lang="en-US" sz="1400" b="1" dirty="0" smtClean="0"/>
              <a:t>Enumeration Interface</a:t>
            </a:r>
          </a:p>
          <a:p>
            <a:r>
              <a:rPr lang="en-US" sz="1400" b="1" dirty="0" smtClean="0"/>
              <a:t>    b)   Iterator Interface 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c) </a:t>
            </a:r>
            <a:r>
              <a:rPr lang="en-US" sz="1400" b="1" dirty="0" smtClean="0"/>
              <a:t>  </a:t>
            </a:r>
            <a:r>
              <a:rPr lang="en-US" sz="1400" b="1" dirty="0" err="1" smtClean="0"/>
              <a:t>ListIterator</a:t>
            </a:r>
            <a:r>
              <a:rPr lang="en-US" sz="1400" b="1" dirty="0" smtClean="0"/>
              <a:t> Interface</a:t>
            </a:r>
            <a:endParaRPr lang="en-US" sz="14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5539181" y="5018362"/>
            <a:ext cx="3376219" cy="101566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3) Two Utility classes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a) </a:t>
            </a:r>
            <a:r>
              <a:rPr lang="en-US" sz="1200" b="1" dirty="0" smtClean="0"/>
              <a:t>Collections: defines </a:t>
            </a:r>
            <a:r>
              <a:rPr lang="en-US" sz="1200" dirty="0" smtClean="0"/>
              <a:t>several utility methods for collection objects  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b)  </a:t>
            </a:r>
            <a:r>
              <a:rPr lang="en-US" sz="1200" b="1" dirty="0" smtClean="0"/>
              <a:t>Arrays</a:t>
            </a:r>
            <a:r>
              <a:rPr lang="en-US" sz="1200" b="1" dirty="0" smtClean="0">
                <a:solidFill>
                  <a:srgbClr val="0000FF"/>
                </a:solidFill>
              </a:rPr>
              <a:t>: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smtClean="0"/>
              <a:t>define several utility methods for array objects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14637" y="167353"/>
            <a:ext cx="7983923" cy="2313802"/>
            <a:chOff x="146304" y="120396"/>
            <a:chExt cx="7983923" cy="2313802"/>
          </a:xfrm>
        </p:grpSpPr>
        <p:grpSp>
          <p:nvGrpSpPr>
            <p:cNvPr id="62" name="Group 61"/>
            <p:cNvGrpSpPr/>
            <p:nvPr/>
          </p:nvGrpSpPr>
          <p:grpSpPr>
            <a:xfrm>
              <a:off x="152400" y="152400"/>
              <a:ext cx="7977827" cy="2281798"/>
              <a:chOff x="152400" y="152400"/>
              <a:chExt cx="7977827" cy="228179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86456" y="152400"/>
                <a:ext cx="113995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Collection(2)</a:t>
                </a:r>
                <a:endParaRPr lang="en-US" sz="12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872927" y="450554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Set(2)</a:t>
                </a:r>
                <a:endParaRPr lang="en-US" sz="12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828801" y="672465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List(2)</a:t>
                </a:r>
                <a:endParaRPr lang="en-US" sz="12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52400" y="1219200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FF"/>
                    </a:solidFill>
                  </a:rPr>
                  <a:t>ArrayList</a:t>
                </a:r>
                <a:r>
                  <a:rPr lang="en-US" sz="1200" dirty="0" smtClean="0">
                    <a:solidFill>
                      <a:srgbClr val="0000FF"/>
                    </a:solidFill>
                  </a:rPr>
                  <a:t>(2)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371600" y="1219200"/>
                <a:ext cx="127711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FF"/>
                    </a:solidFill>
                  </a:rPr>
                  <a:t>LinkedList</a:t>
                </a:r>
                <a:r>
                  <a:rPr lang="en-US" sz="1200" dirty="0" smtClean="0">
                    <a:solidFill>
                      <a:srgbClr val="0000FF"/>
                    </a:solidFill>
                  </a:rPr>
                  <a:t>(2)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676144" y="1219200"/>
                <a:ext cx="1011936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FF0000"/>
                    </a:solidFill>
                  </a:rPr>
                  <a:t>Vector(1)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676144" y="1752600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FF0000"/>
                    </a:solidFill>
                  </a:rPr>
                  <a:t>Stack(1)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flipH="1">
                <a:off x="2676906" y="423101"/>
                <a:ext cx="676656" cy="283464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1216916" y="835365"/>
                <a:ext cx="671321" cy="439484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2823971" y="969264"/>
                <a:ext cx="440436" cy="193785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3048000" y="1524000"/>
                <a:ext cx="0" cy="228600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7" idx="2"/>
              </p:cNvCxnSpPr>
              <p:nvPr/>
            </p:nvCxnSpPr>
            <p:spPr>
              <a:xfrm>
                <a:off x="2362201" y="977265"/>
                <a:ext cx="0" cy="326136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5311972" y="902206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FF"/>
                    </a:solidFill>
                  </a:rPr>
                  <a:t>HashSet</a:t>
                </a:r>
                <a:r>
                  <a:rPr lang="en-US" sz="1200" dirty="0" smtClean="0">
                    <a:solidFill>
                      <a:srgbClr val="0000FF"/>
                    </a:solidFill>
                  </a:rPr>
                  <a:t>(2)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098743" y="1606599"/>
                <a:ext cx="1380744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>
                    <a:solidFill>
                      <a:srgbClr val="0000FF"/>
                    </a:solidFill>
                  </a:rPr>
                  <a:t>LinkedHashSet</a:t>
                </a:r>
                <a:r>
                  <a:rPr lang="en-US" sz="1100" dirty="0" smtClean="0">
                    <a:solidFill>
                      <a:srgbClr val="0000FF"/>
                    </a:solidFill>
                  </a:rPr>
                  <a:t>(4)</a:t>
                </a:r>
                <a:endParaRPr lang="en-US" sz="11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802445" y="917088"/>
                <a:ext cx="1165859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chemeClr val="bg1"/>
                    </a:solidFill>
                  </a:rPr>
                  <a:t>SortedSet</a:t>
                </a:r>
                <a:r>
                  <a:rPr lang="en-US" sz="1200" dirty="0" smtClean="0">
                    <a:solidFill>
                      <a:schemeClr val="bg1"/>
                    </a:solidFill>
                  </a:rPr>
                  <a:t>(2)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82427" y="1542105"/>
                <a:ext cx="1447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chemeClr val="bg1"/>
                    </a:solidFill>
                  </a:rPr>
                  <a:t>NavigableSet</a:t>
                </a:r>
                <a:r>
                  <a:rPr lang="en-US" sz="1200" dirty="0" smtClean="0">
                    <a:solidFill>
                      <a:schemeClr val="bg1"/>
                    </a:solidFill>
                  </a:rPr>
                  <a:t>(6)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794824" y="2129398"/>
                <a:ext cx="11811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 smtClean="0">
                    <a:solidFill>
                      <a:srgbClr val="0000FF"/>
                    </a:solidFill>
                  </a:rPr>
                  <a:t>TreeSet</a:t>
                </a:r>
                <a:r>
                  <a:rPr lang="en-US" sz="1200" b="1" dirty="0" smtClean="0">
                    <a:solidFill>
                      <a:srgbClr val="0000FF"/>
                    </a:solidFill>
                  </a:rPr>
                  <a:t>(2)</a:t>
                </a:r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 flipH="1">
                <a:off x="6288534" y="725041"/>
                <a:ext cx="533400" cy="163068"/>
              </a:xfrm>
              <a:prstGeom prst="straightConnector1">
                <a:avLst/>
              </a:prstGeom>
              <a:ln w="444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31" idx="2"/>
              </p:cNvCxnSpPr>
              <p:nvPr/>
            </p:nvCxnSpPr>
            <p:spPr>
              <a:xfrm>
                <a:off x="5845372" y="1207006"/>
                <a:ext cx="0" cy="363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7406327" y="1206617"/>
                <a:ext cx="0" cy="326136"/>
              </a:xfrm>
              <a:prstGeom prst="straightConnector1">
                <a:avLst/>
              </a:prstGeom>
              <a:ln w="444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7406327" y="1846905"/>
                <a:ext cx="0" cy="249936"/>
              </a:xfrm>
              <a:prstGeom prst="straightConnector1">
                <a:avLst/>
              </a:prstGeom>
              <a:ln w="444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>
                <a:off x="3612310" y="727815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Queue(5)</a:t>
                </a:r>
                <a:endParaRPr lang="en-US" sz="12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050142" y="1231644"/>
                <a:ext cx="762001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FF"/>
                    </a:solidFill>
                  </a:rPr>
                  <a:t>PQ(5)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6304" y="120396"/>
              <a:ext cx="2671571" cy="304800"/>
              <a:chOff x="146304" y="120396"/>
              <a:chExt cx="2671571" cy="3048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46304" y="120396"/>
                <a:ext cx="1511808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Iterable(I)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1676400" y="205931"/>
                <a:ext cx="1141475" cy="76200"/>
              </a:xfrm>
              <a:prstGeom prst="straightConnector1">
                <a:avLst/>
              </a:prstGeom>
              <a:ln w="539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Straight Arrow Connector 25"/>
          <p:cNvCxnSpPr>
            <a:stCxn id="5" idx="2"/>
          </p:cNvCxnSpPr>
          <p:nvPr/>
        </p:nvCxnSpPr>
        <p:spPr>
          <a:xfrm>
            <a:off x="3624765" y="504157"/>
            <a:ext cx="472398" cy="235284"/>
          </a:xfrm>
          <a:prstGeom prst="straightConnector1">
            <a:avLst/>
          </a:prstGeom>
          <a:ln w="44450">
            <a:solidFill>
              <a:srgbClr val="FF0000">
                <a:alpha val="9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49" idx="0"/>
          </p:cNvCxnSpPr>
          <p:nvPr/>
        </p:nvCxnSpPr>
        <p:spPr>
          <a:xfrm>
            <a:off x="4491942" y="1062895"/>
            <a:ext cx="107534" cy="215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3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20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533400" y="304800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6</a:t>
            </a:r>
            <a:r>
              <a:rPr lang="en-US" sz="2400" dirty="0">
                <a:solidFill>
                  <a:srgbClr val="0000FF"/>
                </a:solidFill>
              </a:rPr>
              <a:t>: </a:t>
            </a:r>
            <a:r>
              <a:rPr lang="en-US" sz="2400" dirty="0" smtClean="0">
                <a:solidFill>
                  <a:srgbClr val="0000FF"/>
                </a:solidFill>
              </a:rPr>
              <a:t>Sorting using </a:t>
            </a:r>
            <a:r>
              <a:rPr lang="en-US" sz="2400" dirty="0" smtClean="0">
                <a:solidFill>
                  <a:srgbClr val="FF0000"/>
                </a:solidFill>
              </a:rPr>
              <a:t>customized sorting order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5562600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dirty="0">
                <a:solidFill>
                  <a:srgbClr val="00B050"/>
                </a:solidFill>
              </a:rPr>
              <a:t>Part </a:t>
            </a:r>
            <a:r>
              <a:rPr lang="en-US" dirty="0" smtClean="0">
                <a:solidFill>
                  <a:srgbClr val="00B050"/>
                </a:solidFill>
              </a:rPr>
              <a:t>2: </a:t>
            </a:r>
            <a:r>
              <a:rPr lang="en-US" dirty="0" smtClean="0">
                <a:solidFill>
                  <a:srgbClr val="0000FF"/>
                </a:solidFill>
              </a:rPr>
              <a:t>Sort 3 class as a </a:t>
            </a:r>
            <a:r>
              <a:rPr lang="en-US" dirty="0" smtClean="0">
                <a:solidFill>
                  <a:srgbClr val="FF0000"/>
                </a:solidFill>
              </a:rPr>
              <a:t>client </a:t>
            </a:r>
            <a:r>
              <a:rPr lang="en-US" dirty="0" smtClean="0">
                <a:solidFill>
                  <a:srgbClr val="0000FF"/>
                </a:solidFill>
              </a:rPr>
              <a:t> class for </a:t>
            </a:r>
            <a:r>
              <a:rPr lang="en-US" dirty="0" err="1" smtClean="0">
                <a:solidFill>
                  <a:srgbClr val="7030A0"/>
                </a:solidFill>
              </a:rPr>
              <a:t>TimeComparator</a:t>
            </a:r>
            <a:r>
              <a:rPr lang="en-US" dirty="0" smtClean="0">
                <a:solidFill>
                  <a:srgbClr val="0000FF"/>
                </a:solidFill>
              </a:rPr>
              <a:t> server class  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3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44923"/>
            <a:ext cx="8225546" cy="499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21</a:t>
            </a:fld>
            <a:endParaRPr lang="en-US" altLang="ko-KR"/>
          </a:p>
        </p:txBody>
      </p:sp>
      <p:sp>
        <p:nvSpPr>
          <p:cNvPr id="6" name="Rectangle 5"/>
          <p:cNvSpPr/>
          <p:nvPr/>
        </p:nvSpPr>
        <p:spPr>
          <a:xfrm>
            <a:off x="457200" y="283131"/>
            <a:ext cx="754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6</a:t>
            </a:r>
            <a:r>
              <a:rPr lang="en-US" sz="2400" dirty="0">
                <a:solidFill>
                  <a:srgbClr val="0000FF"/>
                </a:solidFill>
              </a:rPr>
              <a:t>: Sorting using </a:t>
            </a:r>
            <a:r>
              <a:rPr lang="en-US" sz="2400" dirty="0">
                <a:solidFill>
                  <a:srgbClr val="FF0000"/>
                </a:solidFill>
              </a:rPr>
              <a:t>customized sorting order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392" y="3962400"/>
            <a:ext cx="8282412" cy="1323439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7013" lvl="0" indent="-22701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 err="1" smtClean="0">
                <a:solidFill>
                  <a:srgbClr val="00B050"/>
                </a:solidFill>
              </a:rPr>
              <a:t>TimeComparator</a:t>
            </a:r>
            <a:r>
              <a:rPr lang="en-US" sz="2000" dirty="0" smtClean="0">
                <a:solidFill>
                  <a:srgbClr val="00B050"/>
                </a:solidFill>
              </a:rPr>
              <a:t> class </a:t>
            </a:r>
            <a:r>
              <a:rPr lang="en-US" sz="2000" dirty="0" smtClean="0">
                <a:solidFill>
                  <a:srgbClr val="0000FF"/>
                </a:solidFill>
              </a:rPr>
              <a:t>   </a:t>
            </a:r>
            <a:r>
              <a:rPr lang="en-US" sz="2000" dirty="0">
                <a:solidFill>
                  <a:srgbClr val="0000FF"/>
                </a:solidFill>
              </a:rPr>
              <a:t>returns a </a:t>
            </a:r>
            <a:r>
              <a:rPr lang="en-US" sz="2000" dirty="0">
                <a:solidFill>
                  <a:srgbClr val="FF0000"/>
                </a:solidFill>
              </a:rPr>
              <a:t>negative integer </a:t>
            </a:r>
            <a:r>
              <a:rPr lang="en-US" sz="2000" dirty="0">
                <a:solidFill>
                  <a:srgbClr val="0000FF"/>
                </a:solidFill>
              </a:rPr>
              <a:t>if the first argument is </a:t>
            </a:r>
            <a:r>
              <a:rPr lang="en-US" sz="2000" dirty="0">
                <a:solidFill>
                  <a:srgbClr val="FF0000"/>
                </a:solidFill>
              </a:rPr>
              <a:t>less</a:t>
            </a:r>
            <a:r>
              <a:rPr lang="en-US" sz="2000" dirty="0">
                <a:solidFill>
                  <a:srgbClr val="0000FF"/>
                </a:solidFill>
              </a:rPr>
              <a:t> than the second, 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0000FF"/>
                </a:solidFill>
              </a:rPr>
              <a:t> if the arguments are equal or a </a:t>
            </a:r>
            <a:r>
              <a:rPr lang="en-US" sz="2000" dirty="0">
                <a:solidFill>
                  <a:srgbClr val="FF0000"/>
                </a:solidFill>
              </a:rPr>
              <a:t>positive</a:t>
            </a:r>
            <a:r>
              <a:rPr lang="en-US" sz="2000" dirty="0">
                <a:solidFill>
                  <a:srgbClr val="0000FF"/>
                </a:solidFill>
              </a:rPr>
              <a:t> integer if the first argument is greater than the </a:t>
            </a:r>
            <a:r>
              <a:rPr lang="en-US" sz="2000" dirty="0">
                <a:solidFill>
                  <a:srgbClr val="FF0000"/>
                </a:solidFill>
              </a:rPr>
              <a:t>second. </a:t>
            </a:r>
          </a:p>
          <a:p>
            <a:pPr marL="1601788" lvl="0" indent="-1601788"/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jhtp_16_Collections_Page_4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4700" y="329297"/>
            <a:ext cx="654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7</a:t>
            </a:r>
            <a:r>
              <a:rPr lang="en-US" sz="2400" dirty="0" smtClean="0">
                <a:solidFill>
                  <a:srgbClr val="0000FF"/>
                </a:solidFill>
              </a:rPr>
              <a:t>:  Demo for stack class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8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jhtp_16_Collections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4700" y="329297"/>
            <a:ext cx="654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7</a:t>
            </a:r>
            <a:r>
              <a:rPr lang="en-US" sz="2400" dirty="0" smtClean="0">
                <a:solidFill>
                  <a:srgbClr val="0000FF"/>
                </a:solidFill>
              </a:rPr>
              <a:t>:  Demo for stack class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91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jhtp_16_Collections_Page_4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4700" y="329297"/>
            <a:ext cx="654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7</a:t>
            </a:r>
            <a:r>
              <a:rPr lang="en-US" sz="2400" dirty="0" smtClean="0">
                <a:solidFill>
                  <a:srgbClr val="0000FF"/>
                </a:solidFill>
              </a:rPr>
              <a:t>:  Demo for stack class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jhtp_16_Collections_Page_4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4700" y="329297"/>
            <a:ext cx="654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7</a:t>
            </a:r>
            <a:r>
              <a:rPr lang="en-US" sz="2400" dirty="0" smtClean="0">
                <a:solidFill>
                  <a:srgbClr val="0000FF"/>
                </a:solidFill>
              </a:rPr>
              <a:t>:  Demo for stack class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jhtp_16_Collections_Page_5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180737"/>
            <a:ext cx="7079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01788" lvl="0" indent="-1601788"/>
            <a:r>
              <a:rPr lang="en-US" sz="2800" dirty="0">
                <a:solidFill>
                  <a:srgbClr val="00B050"/>
                </a:solidFill>
              </a:rPr>
              <a:t>Example </a:t>
            </a:r>
            <a:r>
              <a:rPr lang="en-US" sz="2800" dirty="0" smtClean="0">
                <a:solidFill>
                  <a:srgbClr val="00B050"/>
                </a:solidFill>
              </a:rPr>
              <a:t>8</a:t>
            </a:r>
            <a:r>
              <a:rPr lang="en-US" sz="2800" dirty="0" smtClean="0">
                <a:solidFill>
                  <a:srgbClr val="0000FF"/>
                </a:solidFill>
              </a:rPr>
              <a:t>:  </a:t>
            </a:r>
            <a:r>
              <a:rPr lang="en-US" sz="2800" dirty="0">
                <a:solidFill>
                  <a:srgbClr val="0000FF"/>
                </a:solidFill>
              </a:rPr>
              <a:t>Demo for </a:t>
            </a:r>
            <a:r>
              <a:rPr lang="en-US" sz="2800" dirty="0" smtClean="0">
                <a:solidFill>
                  <a:srgbClr val="0000FF"/>
                </a:solidFill>
              </a:rPr>
              <a:t>Priority queue  class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0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jhtp_16_Collections_Page_5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283131"/>
            <a:ext cx="7079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01788" lvl="0" indent="-1601788"/>
            <a:r>
              <a:rPr lang="en-US" sz="2800" dirty="0">
                <a:solidFill>
                  <a:srgbClr val="00B050"/>
                </a:solidFill>
              </a:rPr>
              <a:t>Example 8</a:t>
            </a:r>
            <a:r>
              <a:rPr lang="en-US" sz="2800" dirty="0">
                <a:solidFill>
                  <a:srgbClr val="0000FF"/>
                </a:solidFill>
              </a:rPr>
              <a:t>:  Demo for Priority queue  </a:t>
            </a:r>
            <a:r>
              <a:rPr lang="en-US" sz="2800" dirty="0" smtClean="0">
                <a:solidFill>
                  <a:srgbClr val="0000FF"/>
                </a:solidFill>
              </a:rPr>
              <a:t>class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jhtp_16_Collections_Page_5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Example 9. </a:t>
            </a:r>
            <a:r>
              <a:rPr lang="en-US" sz="2400" dirty="0" smtClean="0">
                <a:solidFill>
                  <a:schemeClr val="tx1"/>
                </a:solidFill>
                <a:latin typeface="Arial"/>
              </a:rPr>
              <a:t>Demo </a:t>
            </a:r>
            <a:r>
              <a:rPr lang="en-US" sz="2400" dirty="0" err="1" smtClean="0">
                <a:solidFill>
                  <a:srgbClr val="0000FF"/>
                </a:solidFill>
                <a:latin typeface="Arial"/>
              </a:rPr>
              <a:t>HashSet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20592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jhtp_16_Collections_Page_5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077200" cy="48736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lvl="0" eaLnBrk="1" fontAlgn="auto" hangingPunct="1">
              <a:spcAft>
                <a:spcPts val="0"/>
              </a:spcAft>
              <a:defRPr/>
            </a:pPr>
            <a:r>
              <a:rPr lang="en-US" sz="2400" b="0" dirty="0">
                <a:solidFill>
                  <a:srgbClr val="FF0000"/>
                </a:solidFill>
                <a:effectLst/>
                <a:latin typeface="Arial"/>
                <a:ea typeface="+mn-ea"/>
                <a:cs typeface="Arial" charset="0"/>
              </a:rPr>
              <a:t>Example 9. </a:t>
            </a:r>
            <a:r>
              <a:rPr lang="en-US" sz="2400" b="0" dirty="0">
                <a:solidFill>
                  <a:prstClr val="black"/>
                </a:solidFill>
                <a:effectLst/>
                <a:latin typeface="Arial"/>
                <a:ea typeface="+mn-ea"/>
                <a:cs typeface="Arial" charset="0"/>
              </a:rPr>
              <a:t>Demo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Arial"/>
                <a:ea typeface="+mn-ea"/>
                <a:cs typeface="Arial" charset="0"/>
              </a:rPr>
              <a:t>HashSet</a:t>
            </a:r>
            <a:r>
              <a:rPr lang="en-US" sz="2400" b="0" dirty="0">
                <a:solidFill>
                  <a:srgbClr val="0000FF"/>
                </a:solidFill>
                <a:effectLst/>
                <a:latin typeface="Arial"/>
                <a:ea typeface="+mn-ea"/>
                <a:cs typeface="Arial" charset="0"/>
              </a:rPr>
              <a:t> </a:t>
            </a:r>
            <a:r>
              <a:rPr lang="en-US" sz="2400" b="0" dirty="0">
                <a:solidFill>
                  <a:prstClr val="black"/>
                </a:solidFill>
                <a:effectLst/>
                <a:latin typeface="Arial"/>
                <a:ea typeface="+mn-ea"/>
                <a:cs typeface="Arial" charset="0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39711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268" y="685800"/>
            <a:ext cx="8828532" cy="6019800"/>
          </a:xfrm>
        </p:spPr>
        <p:txBody>
          <a:bodyPr/>
          <a:lstStyle/>
          <a:p>
            <a:r>
              <a:rPr lang="en-US" sz="1800" b="1" u="sng" dirty="0" smtClean="0">
                <a:solidFill>
                  <a:srgbClr val="0000FF"/>
                </a:solidFill>
              </a:rPr>
              <a:t>In Java SE 1.0</a:t>
            </a:r>
            <a:r>
              <a:rPr lang="en-US" sz="1800" dirty="0" smtClean="0">
                <a:solidFill>
                  <a:srgbClr val="0000FF"/>
                </a:solidFill>
              </a:rPr>
              <a:t>, we have three interfaces and four  classes</a:t>
            </a:r>
          </a:p>
          <a:p>
            <a:pPr marL="109537" indent="0"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a) </a:t>
            </a:r>
            <a:r>
              <a:rPr lang="en-US" sz="1800" b="1" dirty="0" smtClean="0"/>
              <a:t>List Interface: Vector</a:t>
            </a:r>
            <a:r>
              <a:rPr lang="en-US" sz="1800" dirty="0" smtClean="0"/>
              <a:t>  and </a:t>
            </a:r>
            <a:r>
              <a:rPr lang="en-US" sz="1800" b="1" dirty="0" smtClean="0"/>
              <a:t>stack</a:t>
            </a:r>
            <a:r>
              <a:rPr lang="en-US" sz="1800" dirty="0" smtClean="0"/>
              <a:t> classes  implement it using array</a:t>
            </a:r>
          </a:p>
          <a:p>
            <a:pPr marL="109537" indent="0">
              <a:buNone/>
            </a:pPr>
            <a:r>
              <a:rPr lang="en-US" sz="1800" dirty="0" smtClean="0"/>
              <a:t>b) </a:t>
            </a:r>
            <a:r>
              <a:rPr lang="en-US" sz="1800" b="1" dirty="0" smtClean="0"/>
              <a:t>Map Interface</a:t>
            </a:r>
            <a:r>
              <a:rPr lang="en-US" sz="1800" dirty="0" smtClean="0"/>
              <a:t>: </a:t>
            </a:r>
            <a:r>
              <a:rPr lang="en-US" sz="1800" dirty="0" err="1" smtClean="0"/>
              <a:t>Hashtable</a:t>
            </a:r>
            <a:r>
              <a:rPr lang="en-US" sz="1800" dirty="0" smtClean="0"/>
              <a:t> and </a:t>
            </a:r>
            <a:r>
              <a:rPr lang="en-US" sz="1800" b="1" dirty="0" smtClean="0"/>
              <a:t>Properties classes</a:t>
            </a:r>
            <a:r>
              <a:rPr lang="en-US" sz="1800" dirty="0" smtClean="0"/>
              <a:t> (value-pair format) it  using array implementation </a:t>
            </a:r>
            <a:endParaRPr lang="en-US" sz="1800" dirty="0"/>
          </a:p>
          <a:p>
            <a:pPr marL="109537" indent="0">
              <a:buNone/>
            </a:pPr>
            <a:r>
              <a:rPr lang="en-US" sz="1800" dirty="0" smtClean="0"/>
              <a:t>c)  </a:t>
            </a:r>
            <a:r>
              <a:rPr lang="en-US" sz="1800" b="1" dirty="0" smtClean="0"/>
              <a:t>Enumeration Interface</a:t>
            </a:r>
            <a:r>
              <a:rPr lang="en-US" sz="1800" dirty="0" smtClean="0"/>
              <a:t>:  Implanted by vector to access elements of vector </a:t>
            </a:r>
          </a:p>
          <a:p>
            <a:pPr marL="109537" indent="0">
              <a:buNone/>
            </a:pPr>
            <a:r>
              <a:rPr lang="en-US" sz="1800" u="sng" dirty="0" smtClean="0">
                <a:solidFill>
                  <a:srgbClr val="0000FF"/>
                </a:solidFill>
              </a:rPr>
              <a:t>Java SE 1.2: Collection Framework is added to Java API.</a:t>
            </a:r>
          </a:p>
          <a:p>
            <a:pPr marL="109537" indent="0">
              <a:buNone/>
            </a:pPr>
            <a:r>
              <a:rPr lang="en-US" sz="1800" b="1" dirty="0" smtClean="0"/>
              <a:t>Four  Weakness of vector(SE 1.0) :</a:t>
            </a:r>
          </a:p>
          <a:p>
            <a:pPr marL="566737" indent="-457200">
              <a:buAutoNum type="arabicPeriod"/>
            </a:pPr>
            <a:r>
              <a:rPr lang="en-US" sz="1800" dirty="0" smtClean="0"/>
              <a:t>Slow due to synchronization problem: solution is  </a:t>
            </a:r>
            <a:r>
              <a:rPr lang="en-US" sz="1800" b="1" dirty="0" err="1" smtClean="0">
                <a:solidFill>
                  <a:srgbClr val="7030A0"/>
                </a:solidFill>
              </a:rPr>
              <a:t>ArrayList</a:t>
            </a:r>
            <a:r>
              <a:rPr lang="en-US" sz="1800" b="1" dirty="0" smtClean="0">
                <a:solidFill>
                  <a:srgbClr val="7030A0"/>
                </a:solidFill>
              </a:rPr>
              <a:t>(SE1.2)</a:t>
            </a:r>
          </a:p>
          <a:p>
            <a:pPr marL="566737" indent="-457200">
              <a:buAutoNum type="arabicPeriod"/>
            </a:pPr>
            <a:r>
              <a:rPr lang="en-US" sz="1800" b="1" dirty="0" smtClean="0">
                <a:solidFill>
                  <a:srgbClr val="FF0000"/>
                </a:solidFill>
              </a:rPr>
              <a:t>Insert and remove </a:t>
            </a:r>
            <a:r>
              <a:rPr lang="en-US" sz="1800" dirty="0" smtClean="0"/>
              <a:t>is slow: solution:  </a:t>
            </a:r>
            <a:r>
              <a:rPr lang="en-US" sz="1800" dirty="0" err="1" smtClean="0">
                <a:solidFill>
                  <a:srgbClr val="FF0000"/>
                </a:solidFill>
              </a:rPr>
              <a:t>LinkedList</a:t>
            </a:r>
            <a:r>
              <a:rPr lang="en-US" sz="1800" dirty="0" smtClean="0">
                <a:solidFill>
                  <a:srgbClr val="FF0000"/>
                </a:solidFill>
              </a:rPr>
              <a:t>(SE 1.2</a:t>
            </a:r>
            <a:r>
              <a:rPr lang="en-US" sz="1800" dirty="0" smtClean="0"/>
              <a:t>)</a:t>
            </a:r>
          </a:p>
          <a:p>
            <a:pPr marL="566737" indent="-457200">
              <a:buAutoNum type="arabicPeriod"/>
            </a:pPr>
            <a:r>
              <a:rPr lang="en-US" sz="1800" b="1" dirty="0" smtClean="0">
                <a:solidFill>
                  <a:srgbClr val="FF0000"/>
                </a:solidFill>
              </a:rPr>
              <a:t>Cannot stop duplicates</a:t>
            </a:r>
            <a:r>
              <a:rPr lang="en-US" sz="1800" dirty="0" smtClean="0"/>
              <a:t>: solution: </a:t>
            </a:r>
            <a:r>
              <a:rPr lang="en-US" sz="1800" dirty="0" err="1" smtClean="0">
                <a:solidFill>
                  <a:srgbClr val="FF0000"/>
                </a:solidFill>
              </a:rPr>
              <a:t>Hashset</a:t>
            </a:r>
            <a:r>
              <a:rPr lang="en-US" sz="1800" dirty="0" smtClean="0">
                <a:solidFill>
                  <a:srgbClr val="FF0000"/>
                </a:solidFill>
              </a:rPr>
              <a:t>(SE1.2) </a:t>
            </a:r>
          </a:p>
          <a:p>
            <a:pPr marL="566737" indent="-457200">
              <a:buAutoNum type="arabicPeriod"/>
            </a:pPr>
            <a:r>
              <a:rPr lang="en-US" sz="1800" dirty="0" smtClean="0">
                <a:solidFill>
                  <a:srgbClr val="0000FF"/>
                </a:solidFill>
              </a:rPr>
              <a:t>Cannot store objects in sorting order</a:t>
            </a:r>
            <a:r>
              <a:rPr lang="en-US" sz="1800" dirty="0" smtClean="0"/>
              <a:t>: </a:t>
            </a:r>
            <a:r>
              <a:rPr lang="en-US" sz="1800" b="1" dirty="0" err="1" smtClean="0">
                <a:solidFill>
                  <a:srgbClr val="7030A0"/>
                </a:solidFill>
              </a:rPr>
              <a:t>Treeset</a:t>
            </a:r>
            <a:r>
              <a:rPr lang="en-US" sz="1800" b="1" dirty="0" smtClean="0">
                <a:solidFill>
                  <a:srgbClr val="7030A0"/>
                </a:solidFill>
              </a:rPr>
              <a:t>(SE1.2</a:t>
            </a:r>
            <a:r>
              <a:rPr lang="en-US" sz="1800" b="1" dirty="0" smtClean="0"/>
              <a:t>)</a:t>
            </a:r>
          </a:p>
          <a:p>
            <a:pPr marL="109537" indent="0">
              <a:buNone/>
            </a:pPr>
            <a:r>
              <a:rPr lang="en-US" sz="1800" dirty="0" smtClean="0"/>
              <a:t>Two  </a:t>
            </a:r>
            <a:r>
              <a:rPr lang="en-US" sz="1800" dirty="0"/>
              <a:t>Weakness of </a:t>
            </a:r>
            <a:r>
              <a:rPr lang="en-US" sz="1800" dirty="0" err="1" smtClean="0"/>
              <a:t>Hashtable</a:t>
            </a:r>
            <a:r>
              <a:rPr lang="en-US" sz="1800" dirty="0" smtClean="0"/>
              <a:t> (SE </a:t>
            </a:r>
            <a:r>
              <a:rPr lang="en-US" sz="1800" dirty="0"/>
              <a:t>1.0) :</a:t>
            </a:r>
          </a:p>
          <a:p>
            <a:pPr marL="109537" indent="0">
              <a:buNone/>
            </a:pPr>
            <a:r>
              <a:rPr lang="en-US" sz="1800" dirty="0" smtClean="0"/>
              <a:t>1. Slow due to synchronization </a:t>
            </a:r>
            <a:r>
              <a:rPr lang="en-US" sz="1800" dirty="0"/>
              <a:t>problem: </a:t>
            </a:r>
            <a:r>
              <a:rPr lang="en-US" sz="1800" dirty="0">
                <a:solidFill>
                  <a:srgbClr val="7030A0"/>
                </a:solidFill>
              </a:rPr>
              <a:t>solution is  </a:t>
            </a:r>
            <a:r>
              <a:rPr lang="en-US" sz="1800" dirty="0" err="1" smtClean="0">
                <a:solidFill>
                  <a:srgbClr val="7030A0"/>
                </a:solidFill>
              </a:rPr>
              <a:t>HashMap</a:t>
            </a:r>
            <a:r>
              <a:rPr lang="en-US" sz="1800" dirty="0" smtClean="0">
                <a:solidFill>
                  <a:srgbClr val="7030A0"/>
                </a:solidFill>
              </a:rPr>
              <a:t>(SE1.2</a:t>
            </a:r>
            <a:r>
              <a:rPr lang="en-US" sz="1800" dirty="0">
                <a:solidFill>
                  <a:srgbClr val="7030A0"/>
                </a:solidFill>
              </a:rPr>
              <a:t>)</a:t>
            </a:r>
          </a:p>
          <a:p>
            <a:pPr marL="109537" indent="0">
              <a:buNone/>
            </a:pPr>
            <a:r>
              <a:rPr lang="en-US" sz="1800" dirty="0" smtClean="0"/>
              <a:t>2. Cannot </a:t>
            </a:r>
            <a:r>
              <a:rPr lang="en-US" sz="1800" dirty="0"/>
              <a:t>store objects in sorting order</a:t>
            </a:r>
            <a:r>
              <a:rPr lang="en-US" sz="1800" dirty="0">
                <a:solidFill>
                  <a:srgbClr val="0000FF"/>
                </a:solidFill>
              </a:rPr>
              <a:t>: </a:t>
            </a:r>
            <a:r>
              <a:rPr lang="en-US" sz="1800" dirty="0" err="1" smtClean="0">
                <a:solidFill>
                  <a:srgbClr val="7030A0"/>
                </a:solidFill>
              </a:rPr>
              <a:t>Treemap</a:t>
            </a:r>
            <a:r>
              <a:rPr lang="en-US" sz="1800" dirty="0" smtClean="0">
                <a:solidFill>
                  <a:srgbClr val="7030A0"/>
                </a:solidFill>
              </a:rPr>
              <a:t>(SE1.2)</a:t>
            </a:r>
          </a:p>
          <a:p>
            <a:pPr marL="109537" indent="0">
              <a:buNone/>
            </a:pPr>
            <a:r>
              <a:rPr lang="en-US" sz="1800" b="1" dirty="0" smtClean="0"/>
              <a:t>Weakness of </a:t>
            </a:r>
            <a:r>
              <a:rPr lang="en-US" sz="1800" b="1" dirty="0" err="1" smtClean="0"/>
              <a:t>Enumation</a:t>
            </a:r>
            <a:r>
              <a:rPr lang="en-US" sz="1800" b="1" dirty="0" smtClean="0"/>
              <a:t> Interface</a:t>
            </a:r>
          </a:p>
          <a:p>
            <a:pPr marL="109537" indent="0">
              <a:buNone/>
            </a:pPr>
            <a:r>
              <a:rPr lang="en-US" sz="1800" dirty="0" smtClean="0">
                <a:solidFill>
                  <a:srgbClr val="7030A0"/>
                </a:solidFill>
              </a:rPr>
              <a:t>(1) </a:t>
            </a:r>
            <a:r>
              <a:rPr lang="en-US" sz="1800" dirty="0" smtClean="0"/>
              <a:t>Method names are long</a:t>
            </a:r>
            <a:r>
              <a:rPr lang="en-US" sz="1800" dirty="0"/>
              <a:t> </a:t>
            </a:r>
            <a:r>
              <a:rPr lang="en-US" sz="1800" dirty="0" smtClean="0"/>
              <a:t>and (2) cannot remove elements:</a:t>
            </a:r>
          </a:p>
          <a:p>
            <a:pPr marL="109537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              Solution</a:t>
            </a:r>
            <a:r>
              <a:rPr lang="en-US" sz="1800" dirty="0" smtClean="0"/>
              <a:t>: </a:t>
            </a:r>
            <a:r>
              <a:rPr lang="en-US" sz="1800" dirty="0" smtClean="0">
                <a:solidFill>
                  <a:srgbClr val="0000FF"/>
                </a:solidFill>
              </a:rPr>
              <a:t>Iterator</a:t>
            </a:r>
            <a:r>
              <a:rPr lang="en-US" sz="1800" dirty="0" smtClean="0"/>
              <a:t> interface  and </a:t>
            </a:r>
            <a:r>
              <a:rPr lang="en-US" sz="1800" dirty="0" err="1" smtClean="0">
                <a:solidFill>
                  <a:srgbClr val="0000FF"/>
                </a:solidFill>
              </a:rPr>
              <a:t>ListItertaor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/>
              <a:t>subInterface</a:t>
            </a:r>
            <a:endParaRPr lang="en-US" sz="1800" dirty="0" smtClean="0"/>
          </a:p>
          <a:p>
            <a:pPr marL="452437" indent="-342900">
              <a:buAutoNum type="arabicPeriod"/>
            </a:pPr>
            <a:endParaRPr lang="en-US" sz="1800" dirty="0"/>
          </a:p>
          <a:p>
            <a:pPr marL="566737" indent="-457200">
              <a:buAutoNum type="arabicPeriod"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534" y="97341"/>
            <a:ext cx="8229600" cy="5635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Overview of Collections Framework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jhtp_16_Collections_Page_5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186065"/>
            <a:ext cx="5719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10 . </a:t>
            </a:r>
            <a:r>
              <a:rPr lang="en-US" sz="2800" dirty="0">
                <a:latin typeface="Arial"/>
              </a:rPr>
              <a:t>Demo 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TreeSet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27910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jhtp_16_Collections_Page_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186065"/>
            <a:ext cx="5719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10 . </a:t>
            </a:r>
            <a:r>
              <a:rPr lang="en-US" sz="2800" dirty="0">
                <a:latin typeface="Arial"/>
              </a:rPr>
              <a:t>Demo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TreeSet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>
                <a:latin typeface="Arial"/>
              </a:rPr>
              <a:t>class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97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jhtp_16_Collections_Page_5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186065"/>
            <a:ext cx="5719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10 . </a:t>
            </a:r>
            <a:r>
              <a:rPr lang="en-US" sz="2800" dirty="0">
                <a:latin typeface="Arial"/>
              </a:rPr>
              <a:t>Demo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TreeSet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11495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jhtp_16_Collections_Page_5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 </a:t>
            </a:r>
            <a:r>
              <a:rPr lang="en-US" sz="2800" dirty="0" smtClean="0">
                <a:latin typeface="Arial"/>
              </a:rPr>
              <a:t>Demo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HashMap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>
                <a:latin typeface="Arial"/>
              </a:rPr>
              <a:t>class </a:t>
            </a:r>
          </a:p>
        </p:txBody>
      </p:sp>
      <p:sp>
        <p:nvSpPr>
          <p:cNvPr id="5" name="Rectangle 4"/>
          <p:cNvSpPr/>
          <p:nvPr/>
        </p:nvSpPr>
        <p:spPr>
          <a:xfrm>
            <a:off x="3276600" y="1447800"/>
            <a:ext cx="4800600" cy="954107"/>
          </a:xfrm>
          <a:prstGeom prst="rect">
            <a:avLst/>
          </a:prstGeom>
          <a:ln w="158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lvl="0" indent="-457200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rgbClr val="7030A0"/>
                </a:solidFill>
                <a:latin typeface="Arial"/>
              </a:rPr>
              <a:t>This  program generates frequency of words </a:t>
            </a:r>
            <a:endParaRPr lang="en-US" sz="2800" dirty="0">
              <a:solidFill>
                <a:srgbClr val="7030A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00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jhtp_16_Collections_Page_6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</a:t>
            </a:r>
            <a:r>
              <a:rPr lang="en-US" sz="2800" dirty="0">
                <a:latin typeface="Arial"/>
              </a:rPr>
              <a:t> </a:t>
            </a:r>
            <a:r>
              <a:rPr lang="en-US" sz="2800" dirty="0" smtClean="0">
                <a:latin typeface="Arial"/>
              </a:rPr>
              <a:t>Demo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HashMap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33224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jhtp_16_Collections_Page_6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 </a:t>
            </a:r>
            <a:r>
              <a:rPr lang="en-US" sz="2800" dirty="0" smtClean="0">
                <a:latin typeface="Arial"/>
              </a:rPr>
              <a:t>Demo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HashMap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168560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jhtp_16_Collections_Page_6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</a:t>
            </a:r>
            <a:r>
              <a:rPr lang="en-US" sz="2800" dirty="0">
                <a:latin typeface="Arial"/>
              </a:rPr>
              <a:t> </a:t>
            </a:r>
            <a:r>
              <a:rPr lang="en-US" sz="2800" dirty="0" smtClean="0">
                <a:latin typeface="Arial"/>
              </a:rPr>
              <a:t>Demo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HashMap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16084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jhtp_16_Collections_Page_6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 </a:t>
            </a:r>
            <a:r>
              <a:rPr lang="en-US" sz="2800" dirty="0" smtClean="0">
                <a:latin typeface="Arial"/>
              </a:rPr>
              <a:t>Demo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</a:t>
            </a:r>
            <a:r>
              <a:rPr lang="en-US" sz="2800" dirty="0" err="1" smtClean="0">
                <a:solidFill>
                  <a:srgbClr val="FF0000"/>
                </a:solidFill>
                <a:latin typeface="Arial"/>
              </a:rPr>
              <a:t>p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27796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Synchronized and</a:t>
            </a:r>
            <a:r>
              <a:rPr lang="en-US" sz="2800" dirty="0">
                <a:solidFill>
                  <a:srgbClr val="0000FF"/>
                </a:solidFill>
                <a:latin typeface="Arial"/>
              </a:rPr>
              <a:t> Unmodifiable 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Collections</a:t>
            </a:r>
          </a:p>
        </p:txBody>
      </p:sp>
      <p:sp>
        <p:nvSpPr>
          <p:cNvPr id="11366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534400" cy="51054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0000"/>
                </a:solidFill>
                <a:latin typeface="Times New Roman" pitchFamily="18" charset="0"/>
              </a:rPr>
              <a:t>Example,</a:t>
            </a:r>
            <a:r>
              <a:rPr lang="en-US" altLang="en-US" dirty="0" smtClean="0">
                <a:solidFill>
                  <a:srgbClr val="000000"/>
                </a:solidFill>
                <a:latin typeface="Times New Roman" pitchFamily="18" charset="0"/>
              </a:rPr>
              <a:t> the following code creates a </a:t>
            </a:r>
            <a:r>
              <a:rPr lang="en-US" altLang="en-US" b="1" dirty="0" smtClean="0">
                <a:solidFill>
                  <a:srgbClr val="000000"/>
                </a:solidFill>
                <a:latin typeface="Times New Roman" pitchFamily="18" charset="0"/>
              </a:rPr>
              <a:t>synchronized </a:t>
            </a:r>
            <a:r>
              <a:rPr lang="en-US" altLang="en-US" dirty="0" smtClean="0">
                <a:solidFill>
                  <a:srgbClr val="000000"/>
                </a:solidFill>
                <a:latin typeface="Times New Roman" pitchFamily="18" charset="0"/>
              </a:rPr>
              <a:t>list that stores string objects.</a:t>
            </a:r>
          </a:p>
          <a:p>
            <a:pPr marL="392113" lvl="1" indent="0" eaLnBrk="1" hangingPunct="1">
              <a:buNone/>
            </a:pPr>
            <a:r>
              <a:rPr lang="en-US" altLang="en-US" dirty="0" smtClean="0">
                <a:latin typeface="LucidaSansTypewriter"/>
              </a:rPr>
              <a:t>List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&lt;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String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&gt; 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list1</a:t>
            </a:r>
            <a:r>
              <a:rPr lang="en-US" altLang="en-US" dirty="0" smtClean="0">
                <a:solidFill>
                  <a:srgbClr val="00B050"/>
                </a:solidFill>
                <a:latin typeface="LucidaSansTypewriter"/>
              </a:rPr>
              <a:t> =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 new </a:t>
            </a:r>
            <a:r>
              <a:rPr lang="en-US" altLang="en-US" dirty="0" err="1" smtClean="0">
                <a:latin typeface="LucidaSansTypewriter"/>
              </a:rPr>
              <a:t>ArrayList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&lt;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String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&gt;();</a:t>
            </a:r>
          </a:p>
          <a:p>
            <a:pPr marL="392113" lvl="1" indent="0" eaLnBrk="1" hangingPunct="1">
              <a:buNone/>
            </a:pPr>
            <a:r>
              <a:rPr lang="en-US" altLang="en-US" dirty="0" smtClean="0">
                <a:latin typeface="LucidaSansTypewriter"/>
              </a:rPr>
              <a:t>List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&lt;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String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&gt; list2 = </a:t>
            </a:r>
            <a:r>
              <a:rPr lang="en-US" altLang="en-US" b="1" dirty="0" err="1" smtClean="0">
                <a:latin typeface="LucidaSansTypewriter"/>
              </a:rPr>
              <a:t>Collections</a:t>
            </a:r>
            <a:r>
              <a:rPr lang="en-US" altLang="en-US" dirty="0" err="1" smtClean="0">
                <a:solidFill>
                  <a:srgbClr val="0000FF"/>
                </a:solidFill>
                <a:latin typeface="LucidaSansTypewriter"/>
              </a:rPr>
              <a:t>.synchronizedList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(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list1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);</a:t>
            </a:r>
          </a:p>
          <a:p>
            <a:pPr marL="392113" lvl="1" indent="0" eaLnBrk="1" hangingPunct="1"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Times New Roman" pitchFamily="18" charset="0"/>
              </a:rPr>
              <a:t>Example,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 the following code creates </a:t>
            </a:r>
            <a:r>
              <a:rPr lang="en-US" altLang="en-US" sz="2400" b="1" dirty="0" smtClean="0">
                <a:latin typeface="LucidaSansTypewriter"/>
              </a:rPr>
              <a:t>unmodifiable List</a:t>
            </a:r>
            <a:r>
              <a:rPr lang="en-US" altLang="en-US" sz="2400" b="1" dirty="0" smtClean="0"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that</a:t>
            </a:r>
            <a:endParaRPr lang="en-US" altLang="en-US" dirty="0" smtClean="0">
              <a:solidFill>
                <a:srgbClr val="0000FF"/>
              </a:solidFill>
              <a:latin typeface="LucidaSansTypewriter"/>
            </a:endParaRPr>
          </a:p>
          <a:p>
            <a:pPr marL="392113" lvl="1" indent="0" eaLnBrk="1" hangingPunct="1">
              <a:buClr>
                <a:srgbClr val="2DA2BF"/>
              </a:buClr>
              <a:buNone/>
            </a:pPr>
            <a:r>
              <a:rPr lang="en-US" altLang="en-US" sz="2400" dirty="0">
                <a:latin typeface="LucidaSansTypewriter"/>
              </a:rPr>
              <a:t>List&lt;String&gt; </a:t>
            </a:r>
            <a:r>
              <a:rPr lang="en-US" altLang="en-US" sz="2400" dirty="0">
                <a:solidFill>
                  <a:srgbClr val="FF0000"/>
                </a:solidFill>
                <a:latin typeface="LucidaSansTypewriter"/>
              </a:rPr>
              <a:t>list</a:t>
            </a: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1</a:t>
            </a:r>
            <a:r>
              <a:rPr lang="en-US" altLang="en-US" sz="2400" dirty="0">
                <a:latin typeface="LucidaSansTypewriter"/>
              </a:rPr>
              <a:t> = new </a:t>
            </a:r>
            <a:r>
              <a:rPr lang="en-US" altLang="en-US" sz="2400" dirty="0" err="1">
                <a:latin typeface="LucidaSansTypewriter"/>
              </a:rPr>
              <a:t>ArrayList</a:t>
            </a:r>
            <a:r>
              <a:rPr lang="en-US" altLang="en-US" sz="2400" dirty="0">
                <a:latin typeface="LucidaSansTypewriter"/>
              </a:rPr>
              <a:t>&lt;&gt;();</a:t>
            </a:r>
          </a:p>
          <a:p>
            <a:pPr marL="392113" lvl="1" indent="0" eaLnBrk="1" hangingPunct="1">
              <a:buClr>
                <a:srgbClr val="2DA2BF"/>
              </a:buClr>
              <a:buNone/>
            </a:pP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List&lt;</a:t>
            </a:r>
            <a:r>
              <a:rPr lang="en-US" altLang="en-US" sz="2400" dirty="0">
                <a:solidFill>
                  <a:srgbClr val="7030A0"/>
                </a:solidFill>
                <a:latin typeface="LucidaSansTypewriter"/>
              </a:rPr>
              <a:t>String</a:t>
            </a: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&gt; list2 = </a:t>
            </a:r>
            <a:r>
              <a:rPr lang="en-US" altLang="en-US" sz="2400" b="1" dirty="0">
                <a:latin typeface="LucidaSansTypewriter"/>
              </a:rPr>
              <a:t>Collections</a:t>
            </a: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.unmodifiableList(</a:t>
            </a:r>
            <a:r>
              <a:rPr lang="en-US" altLang="en-US" sz="2400" dirty="0">
                <a:solidFill>
                  <a:srgbClr val="FF0000"/>
                </a:solidFill>
                <a:latin typeface="LucidaSansTypewriter"/>
              </a:rPr>
              <a:t>list1</a:t>
            </a: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);</a:t>
            </a:r>
          </a:p>
          <a:p>
            <a:pPr marL="392113" lvl="1" indent="0" eaLnBrk="1" hangingPunct="1">
              <a:buClr>
                <a:srgbClr val="2DA2BF"/>
              </a:buClr>
              <a:buNone/>
            </a:pPr>
            <a:endParaRPr lang="en-US" altLang="en-US" sz="2400" dirty="0">
              <a:solidFill>
                <a:srgbClr val="0000FF"/>
              </a:solidFill>
              <a:latin typeface="LucidaSans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27635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 descr="jhtp_16_Collections_Page_7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4582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318590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Arial"/>
              </a:rPr>
              <a:t>Synchronized Collections cont’d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95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268" y="685800"/>
            <a:ext cx="8828532" cy="5410200"/>
          </a:xfrm>
        </p:spPr>
        <p:txBody>
          <a:bodyPr/>
          <a:lstStyle/>
          <a:p>
            <a:pPr marL="109537" indent="0">
              <a:buNone/>
            </a:pPr>
            <a:r>
              <a:rPr lang="en-US" sz="2000" b="1" u="sng" dirty="0" smtClean="0">
                <a:solidFill>
                  <a:srgbClr val="0000FF"/>
                </a:solidFill>
              </a:rPr>
              <a:t>Java SE 1.4: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Weakness of </a:t>
            </a:r>
            <a:r>
              <a:rPr lang="en-US" sz="2000" dirty="0" err="1" smtClean="0"/>
              <a:t>HashSet</a:t>
            </a:r>
            <a:r>
              <a:rPr lang="en-US" sz="2000" dirty="0" smtClean="0"/>
              <a:t>(SE 1.2) : </a:t>
            </a:r>
            <a:r>
              <a:rPr lang="en-US" sz="2000" b="1" dirty="0" smtClean="0"/>
              <a:t>Cannot maintain insertion order</a:t>
            </a:r>
            <a:r>
              <a:rPr lang="en-US" sz="2000" dirty="0" smtClean="0"/>
              <a:t>:</a:t>
            </a:r>
          </a:p>
          <a:p>
            <a:pPr marL="109537" indent="0">
              <a:buNone/>
            </a:pPr>
            <a:r>
              <a:rPr lang="en-US" sz="2000" dirty="0" smtClean="0"/>
              <a:t> Solution is  </a:t>
            </a:r>
            <a:r>
              <a:rPr lang="en-US" sz="2000" dirty="0" err="1" smtClean="0">
                <a:solidFill>
                  <a:srgbClr val="FF0000"/>
                </a:solidFill>
              </a:rPr>
              <a:t>LinkedHashSet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SE1.4</a:t>
            </a:r>
            <a:r>
              <a:rPr lang="en-US" sz="2000" dirty="0" smtClean="0"/>
              <a:t>) as subclass of </a:t>
            </a:r>
            <a:r>
              <a:rPr lang="en-US" sz="2000" dirty="0" err="1" smtClean="0">
                <a:solidFill>
                  <a:srgbClr val="00B050"/>
                </a:solidFill>
              </a:rPr>
              <a:t>HashSet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 smtClean="0"/>
              <a:t>Weakness </a:t>
            </a:r>
            <a:r>
              <a:rPr lang="en-US" sz="2000" b="1" dirty="0"/>
              <a:t>of </a:t>
            </a:r>
            <a:r>
              <a:rPr lang="en-US" sz="2000" b="1" dirty="0" err="1" smtClean="0"/>
              <a:t>HashMap</a:t>
            </a:r>
            <a:r>
              <a:rPr lang="en-US" sz="2000" b="1" dirty="0" smtClean="0"/>
              <a:t> (SE 1.2) : Cannot </a:t>
            </a:r>
            <a:r>
              <a:rPr lang="en-US" sz="2000" b="1" dirty="0"/>
              <a:t>maintain insertion order: </a:t>
            </a:r>
            <a:endParaRPr lang="en-US" sz="2000" b="1" dirty="0" smtClean="0"/>
          </a:p>
          <a:p>
            <a:pPr marL="109537" indent="0">
              <a:buNone/>
            </a:pPr>
            <a:r>
              <a:rPr lang="en-US" sz="2000" dirty="0" smtClean="0"/>
              <a:t>solution</a:t>
            </a:r>
            <a:r>
              <a:rPr lang="en-US" sz="2000" dirty="0"/>
              <a:t>: </a:t>
            </a:r>
            <a:r>
              <a:rPr lang="en-US" sz="2000" dirty="0" err="1" smtClean="0">
                <a:solidFill>
                  <a:srgbClr val="FF0000"/>
                </a:solidFill>
              </a:rPr>
              <a:t>LinkedHashMap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SE1.4</a:t>
            </a:r>
            <a:r>
              <a:rPr lang="en-US" sz="2000" dirty="0"/>
              <a:t>) as subclass of </a:t>
            </a:r>
            <a:r>
              <a:rPr lang="en-US" sz="2000" dirty="0" err="1" smtClean="0">
                <a:solidFill>
                  <a:srgbClr val="00B050"/>
                </a:solidFill>
              </a:rPr>
              <a:t>HashMap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  <a:p>
            <a:pPr marL="109537" indent="0">
              <a:buNone/>
            </a:pPr>
            <a:r>
              <a:rPr lang="en-US" sz="2000" u="sng" dirty="0" smtClean="0">
                <a:solidFill>
                  <a:srgbClr val="0000FF"/>
                </a:solidFill>
              </a:rPr>
              <a:t>Java SE 1.5 version</a:t>
            </a:r>
            <a:r>
              <a:rPr lang="en-US" sz="2000" u="sng" dirty="0" smtClean="0">
                <a:solidFill>
                  <a:srgbClr val="7030A0"/>
                </a:solidFill>
              </a:rPr>
              <a:t>: 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a) </a:t>
            </a:r>
            <a:r>
              <a:rPr lang="en-US" sz="2000" b="1" dirty="0" smtClean="0"/>
              <a:t>Enhancement in collection API: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 Queue Interface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dirty="0" err="1" smtClean="0"/>
              <a:t>java.util.concuurent</a:t>
            </a:r>
            <a:r>
              <a:rPr lang="en-US" sz="2000" dirty="0" smtClean="0"/>
              <a:t> to modify  SE 1. 2 and SE 1.4 into synchronized form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b) </a:t>
            </a:r>
            <a:r>
              <a:rPr lang="en-US" sz="2000" dirty="0" smtClean="0"/>
              <a:t>Enhancement in java language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Auto-boxing  and auto-unboxing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Generics  classes and generic methods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FF0000"/>
                </a:solidFill>
              </a:rPr>
              <a:t>for-each</a:t>
            </a:r>
            <a:r>
              <a:rPr lang="en-US" sz="2000" dirty="0" smtClean="0">
                <a:solidFill>
                  <a:srgbClr val="0000FF"/>
                </a:solidFill>
              </a:rPr>
              <a:t> loop to solve weakness of </a:t>
            </a:r>
            <a:r>
              <a:rPr lang="en-US" sz="2000" dirty="0" smtClean="0">
                <a:solidFill>
                  <a:srgbClr val="FF0000"/>
                </a:solidFill>
              </a:rPr>
              <a:t>Iterator and </a:t>
            </a:r>
            <a:r>
              <a:rPr lang="en-US" sz="2000" dirty="0" err="1" smtClean="0">
                <a:solidFill>
                  <a:srgbClr val="FF0000"/>
                </a:solidFill>
              </a:rPr>
              <a:t>ListIterator</a:t>
            </a:r>
            <a:r>
              <a:rPr lang="en-US" sz="2000" dirty="0" smtClean="0">
                <a:solidFill>
                  <a:srgbClr val="FF0000"/>
                </a:solidFill>
              </a:rPr>
              <a:t>  interface  </a:t>
            </a:r>
          </a:p>
          <a:p>
            <a:pPr marL="109537" indent="0">
              <a:buNone/>
            </a:pPr>
            <a:endParaRPr lang="en-US" sz="2000" u="sng" dirty="0" smtClean="0">
              <a:solidFill>
                <a:srgbClr val="7030A0"/>
              </a:solidFill>
            </a:endParaRPr>
          </a:p>
          <a:p>
            <a:pPr marL="452437" indent="-342900">
              <a:buAutoNum type="arabicPeriod"/>
            </a:pPr>
            <a:endParaRPr lang="en-US" sz="1800" dirty="0"/>
          </a:p>
          <a:p>
            <a:pPr marL="566737" indent="-457200">
              <a:buAutoNum type="arabicPeriod"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334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Overview of Collections Framework</a:t>
            </a:r>
          </a:p>
        </p:txBody>
      </p:sp>
    </p:spTree>
    <p:extLst>
      <p:ext uri="{BB962C8B-B14F-4D97-AF65-F5344CB8AC3E}">
        <p14:creationId xmlns:p14="http://schemas.microsoft.com/office/powerpoint/2010/main" val="11930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jhtp_16_Collections_Page_7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35695"/>
            <a:ext cx="8610600" cy="52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390853"/>
            <a:ext cx="739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Unmodifiable Collections cont’d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5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268" y="685800"/>
            <a:ext cx="8066532" cy="5410200"/>
          </a:xfrm>
        </p:spPr>
        <p:txBody>
          <a:bodyPr/>
          <a:lstStyle/>
          <a:p>
            <a:pPr marL="109537" indent="0"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Java SE 1.6 version</a:t>
            </a:r>
            <a:r>
              <a:rPr lang="en-US" sz="2400" b="1" u="sng" dirty="0" smtClean="0">
                <a:solidFill>
                  <a:srgbClr val="7030A0"/>
                </a:solidFill>
              </a:rPr>
              <a:t>: </a:t>
            </a:r>
          </a:p>
          <a:p>
            <a:pPr marL="109537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Enhancement in collection API: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 err="1" smtClean="0"/>
              <a:t>NavigableSet</a:t>
            </a:r>
            <a:endParaRPr lang="en-US" sz="1800" b="1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 err="1" smtClean="0"/>
              <a:t>NavigableMap</a:t>
            </a:r>
            <a:endParaRPr lang="en-US" sz="1800" b="1" dirty="0" smtClean="0"/>
          </a:p>
          <a:p>
            <a:pPr marL="109537" indent="0">
              <a:buNone/>
            </a:pPr>
            <a:r>
              <a:rPr lang="fr-FR" sz="2400" u="sng" dirty="0">
                <a:solidFill>
                  <a:srgbClr val="0000FF"/>
                </a:solidFill>
              </a:rPr>
              <a:t>Java SE </a:t>
            </a:r>
            <a:r>
              <a:rPr lang="fr-FR" sz="2400" u="sng" dirty="0" smtClean="0">
                <a:solidFill>
                  <a:srgbClr val="0000FF"/>
                </a:solidFill>
              </a:rPr>
              <a:t>1.7 </a:t>
            </a:r>
            <a:r>
              <a:rPr lang="fr-FR" sz="2400" u="sng" dirty="0">
                <a:solidFill>
                  <a:srgbClr val="0000FF"/>
                </a:solidFill>
              </a:rPr>
              <a:t>version</a:t>
            </a:r>
            <a:r>
              <a:rPr lang="fr-FR" sz="1800" dirty="0">
                <a:solidFill>
                  <a:srgbClr val="0000FF"/>
                </a:solidFill>
              </a:rPr>
              <a:t>: </a:t>
            </a:r>
            <a:endParaRPr lang="en-US" sz="1800" dirty="0">
              <a:solidFill>
                <a:srgbClr val="0000FF"/>
              </a:solidFill>
            </a:endParaRPr>
          </a:p>
          <a:p>
            <a:pPr marL="109537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Enhancement in java language: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 smtClean="0"/>
              <a:t>type Inference to enhance generics concept</a:t>
            </a:r>
          </a:p>
          <a:p>
            <a:pPr marL="109537" indent="0">
              <a:buNone/>
            </a:pPr>
            <a:r>
              <a:rPr lang="en-US" sz="2400" u="sng" dirty="0">
                <a:solidFill>
                  <a:srgbClr val="0000FF"/>
                </a:solidFill>
              </a:rPr>
              <a:t>Java SE </a:t>
            </a:r>
            <a:r>
              <a:rPr lang="en-US" sz="2400" u="sng" dirty="0" smtClean="0">
                <a:solidFill>
                  <a:srgbClr val="0000FF"/>
                </a:solidFill>
              </a:rPr>
              <a:t>1.8 </a:t>
            </a:r>
            <a:r>
              <a:rPr lang="en-US" sz="2400" u="sng" dirty="0">
                <a:solidFill>
                  <a:srgbClr val="0000FF"/>
                </a:solidFill>
              </a:rPr>
              <a:t>version</a:t>
            </a:r>
            <a:r>
              <a:rPr lang="en-US" sz="2400" dirty="0">
                <a:solidFill>
                  <a:srgbClr val="0000FF"/>
                </a:solidFill>
              </a:rPr>
              <a:t>: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endParaRPr lang="en-US" sz="2400" dirty="0" smtClean="0">
              <a:solidFill>
                <a:srgbClr val="7030A0"/>
              </a:solidFill>
            </a:endParaRPr>
          </a:p>
          <a:p>
            <a:pPr marL="109537" indent="0">
              <a:buNone/>
            </a:pPr>
            <a:r>
              <a:rPr lang="en-US" sz="1800" b="1" dirty="0"/>
              <a:t>Enhancement in java language: </a:t>
            </a:r>
            <a:endParaRPr lang="en-US" sz="1800" b="1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Functional </a:t>
            </a:r>
            <a:r>
              <a:rPr lang="en-US" sz="2000" dirty="0" err="1" smtClean="0"/>
              <a:t>Inteface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err="1" smtClean="0"/>
              <a:t>Lamda</a:t>
            </a:r>
            <a:r>
              <a:rPr lang="en-US" sz="2000" dirty="0" smtClean="0"/>
              <a:t> Expression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Method Reference </a:t>
            </a:r>
          </a:p>
          <a:p>
            <a:pPr marL="109537" indent="0">
              <a:buNone/>
            </a:pPr>
            <a:r>
              <a:rPr lang="en-US" sz="1800" b="1" dirty="0"/>
              <a:t>Enhancement in collection API: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err="1" smtClean="0">
                <a:solidFill>
                  <a:srgbClr val="0000FF"/>
                </a:solidFill>
              </a:rPr>
              <a:t>StreamAPI</a:t>
            </a:r>
            <a:r>
              <a:rPr lang="en-US" sz="2000" dirty="0" smtClean="0"/>
              <a:t> also enhance “</a:t>
            </a:r>
            <a:r>
              <a:rPr lang="en-US" sz="2000" dirty="0" smtClean="0">
                <a:solidFill>
                  <a:srgbClr val="0000FF"/>
                </a:solidFill>
              </a:rPr>
              <a:t>for-each Loop</a:t>
            </a:r>
            <a:r>
              <a:rPr lang="en-US" sz="2000" dirty="0" smtClean="0"/>
              <a:t>”</a:t>
            </a:r>
            <a:endParaRPr lang="en-US" sz="2000" dirty="0"/>
          </a:p>
          <a:p>
            <a:pPr marL="566737" indent="-457200">
              <a:buAutoNum type="arabicPeriod"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609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Overview of Collections Framework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4" y="678507"/>
            <a:ext cx="8807762" cy="534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6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81000" y="216842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Example 1: </a:t>
            </a:r>
            <a:r>
              <a:rPr lang="en-US" sz="2400" dirty="0"/>
              <a:t>Demo for </a:t>
            </a:r>
            <a:r>
              <a:rPr lang="en-US" sz="2400" dirty="0">
                <a:solidFill>
                  <a:srgbClr val="FF0000"/>
                </a:solidFill>
              </a:rPr>
              <a:t>ArrayList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7</a:t>
            </a:fld>
            <a:endParaRPr lang="en-US" altLang="ko-KR"/>
          </a:p>
        </p:txBody>
      </p:sp>
      <p:sp>
        <p:nvSpPr>
          <p:cNvPr id="5" name="Rectangle 4"/>
          <p:cNvSpPr/>
          <p:nvPr/>
        </p:nvSpPr>
        <p:spPr>
          <a:xfrm>
            <a:off x="381000" y="216842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Example 1: </a:t>
            </a:r>
            <a:r>
              <a:rPr lang="en-US" sz="2400" dirty="0"/>
              <a:t>Demo for </a:t>
            </a:r>
            <a:r>
              <a:rPr lang="en-US" sz="2400" dirty="0">
                <a:solidFill>
                  <a:srgbClr val="FF0000"/>
                </a:solidFill>
              </a:rPr>
              <a:t>ArrayList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8</a:t>
            </a:fld>
            <a:endParaRPr lang="en-US" altLang="ko-KR"/>
          </a:p>
        </p:txBody>
      </p:sp>
      <p:sp>
        <p:nvSpPr>
          <p:cNvPr id="5" name="Rectangle 4"/>
          <p:cNvSpPr/>
          <p:nvPr/>
        </p:nvSpPr>
        <p:spPr>
          <a:xfrm>
            <a:off x="381000" y="216842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Example 1: </a:t>
            </a:r>
            <a:r>
              <a:rPr lang="en-US" sz="2400" dirty="0"/>
              <a:t>Demo for </a:t>
            </a:r>
            <a:r>
              <a:rPr lang="en-US" sz="2400" dirty="0">
                <a:solidFill>
                  <a:srgbClr val="FF0000"/>
                </a:solidFill>
              </a:rPr>
              <a:t>ArrayList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9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152400" y="3048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</a:t>
            </a:r>
            <a:r>
              <a:rPr lang="en-US" sz="2400" dirty="0" smtClean="0">
                <a:solidFill>
                  <a:srgbClr val="0000FF"/>
                </a:solidFill>
              </a:rPr>
              <a:t>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 smtClean="0">
                <a:solidFill>
                  <a:srgbClr val="FF0000"/>
                </a:solidFill>
              </a:rPr>
              <a:t>Linked List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Iterateor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2181</TotalTime>
  <Words>1034</Words>
  <Application>Microsoft Office PowerPoint</Application>
  <PresentationFormat>On-screen Show (4:3)</PresentationFormat>
  <Paragraphs>163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Goudy Sans Medium</vt:lpstr>
      <vt:lpstr>굴림</vt:lpstr>
      <vt:lpstr>LucidaSansTypewriter</vt:lpstr>
      <vt:lpstr>맑은 고딕</vt:lpstr>
      <vt:lpstr>Arial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Ch-09 : Generic Collections-Part-1 Reference:  Java How to program Early Objects, 9th ed (Paul Deitel and Harvey Deitel),    Chapter 16:</vt:lpstr>
      <vt:lpstr>PowerPoint Presentation</vt:lpstr>
      <vt:lpstr> Overview of Collections Framework</vt:lpstr>
      <vt:lpstr> Overview of Collections Framework</vt:lpstr>
      <vt:lpstr> Overview of Collections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Synchronized and Unmodifiable Collections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20 Generic Collections</dc:title>
  <dc:creator>Windows User</dc:creator>
  <cp:lastModifiedBy>Wondim</cp:lastModifiedBy>
  <cp:revision>198</cp:revision>
  <dcterms:created xsi:type="dcterms:W3CDTF">2009-07-24T15:20:47Z</dcterms:created>
  <dcterms:modified xsi:type="dcterms:W3CDTF">2020-05-21T08:50:19Z</dcterms:modified>
</cp:coreProperties>
</file>